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337" r:id="rId3"/>
    <p:sldId id="339" r:id="rId4"/>
    <p:sldId id="340" r:id="rId5"/>
    <p:sldId id="341" r:id="rId6"/>
    <p:sldId id="366" r:id="rId7"/>
    <p:sldId id="347" r:id="rId8"/>
    <p:sldId id="342" r:id="rId9"/>
    <p:sldId id="338" r:id="rId10"/>
    <p:sldId id="322" r:id="rId11"/>
    <p:sldId id="323" r:id="rId12"/>
    <p:sldId id="367" r:id="rId13"/>
    <p:sldId id="324" r:id="rId14"/>
    <p:sldId id="325" r:id="rId15"/>
    <p:sldId id="326" r:id="rId16"/>
    <p:sldId id="327" r:id="rId17"/>
    <p:sldId id="328" r:id="rId18"/>
    <p:sldId id="329" r:id="rId19"/>
    <p:sldId id="330" r:id="rId20"/>
    <p:sldId id="331" r:id="rId21"/>
    <p:sldId id="332" r:id="rId22"/>
    <p:sldId id="333" r:id="rId23"/>
    <p:sldId id="335" r:id="rId24"/>
    <p:sldId id="334" r:id="rId25"/>
    <p:sldId id="336" r:id="rId26"/>
    <p:sldId id="344" r:id="rId27"/>
    <p:sldId id="357" r:id="rId28"/>
    <p:sldId id="368" r:id="rId29"/>
    <p:sldId id="369" r:id="rId30"/>
    <p:sldId id="370" r:id="rId31"/>
    <p:sldId id="371" r:id="rId32"/>
    <p:sldId id="372" r:id="rId33"/>
    <p:sldId id="373" r:id="rId34"/>
    <p:sldId id="345" r:id="rId35"/>
    <p:sldId id="374" r:id="rId36"/>
    <p:sldId id="346" r:id="rId37"/>
    <p:sldId id="353" r:id="rId38"/>
    <p:sldId id="348" r:id="rId39"/>
    <p:sldId id="352" r:id="rId40"/>
    <p:sldId id="365" r:id="rId41"/>
  </p:sldIdLst>
  <p:sldSz cx="9144000" cy="6858000" type="screen4x3"/>
  <p:notesSz cx="9928225" cy="6797675"/>
  <p:embeddedFontLst>
    <p:embeddedFont>
      <p:font typeface="Tahoma" panose="020B0604030504040204" pitchFamily="34" charset="0"/>
      <p:regular r:id="rId44"/>
      <p:bold r:id="rId45"/>
    </p:embeddedFont>
    <p:embeddedFont>
      <p:font typeface="Trebuchet MS" panose="020B0603020202020204" pitchFamily="34" charset="0"/>
      <p:regular r:id="rId46"/>
      <p:bold r:id="rId47"/>
      <p:italic r:id="rId48"/>
      <p:boldItalic r:id="rId49"/>
    </p:embeddedFont>
    <p:embeddedFont>
      <p:font typeface="Verdana" panose="020B0604030504040204" pitchFamily="34" charset="0"/>
      <p:regular r:id="rId50"/>
      <p:bold r:id="rId51"/>
      <p:italic r:id="rId52"/>
      <p:boldItalic r:id="rId53"/>
    </p:embeddedFont>
    <p:embeddedFont>
      <p:font typeface="맑은 고딕" panose="020B0503020000020004" pitchFamily="50" charset="-127"/>
      <p:regular r:id="rId54"/>
      <p:bold r:id="rId55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2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FC54"/>
    <a:srgbClr val="95C03B"/>
    <a:srgbClr val="FF9933"/>
    <a:srgbClr val="F80CCB"/>
    <a:srgbClr val="9999FF"/>
    <a:srgbClr val="FF9966"/>
    <a:srgbClr val="000000"/>
    <a:srgbClr val="4F81BD"/>
    <a:srgbClr val="3E171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70" autoAdjust="0"/>
  </p:normalViewPr>
  <p:slideViewPr>
    <p:cSldViewPr>
      <p:cViewPr varScale="1">
        <p:scale>
          <a:sx n="120" d="100"/>
          <a:sy n="120" d="100"/>
        </p:scale>
        <p:origin x="138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08" d="100"/>
          <a:sy n="108" d="100"/>
        </p:scale>
        <p:origin x="-1548" y="-84"/>
      </p:cViewPr>
      <p:guideLst>
        <p:guide orient="horz" pos="2142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font" Target="fonts/font5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FAE676C-0945-4B95-AD70-24F383F07299}" type="datetimeFigureOut">
              <a:rPr lang="ko-KR" altLang="en-US"/>
              <a:pPr>
                <a:defRPr/>
              </a:pPr>
              <a:t>2020-09-24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6DC3639B-8C59-4680-A9E5-0406514FCD9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96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7"/>
            <a:ext cx="4302337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2FE8B581-1ECF-4080-BC3D-1B7BF96F86B0}" type="datetimeFigureOut">
              <a:rPr lang="ko-KR" altLang="en-US"/>
              <a:pPr>
                <a:defRPr/>
              </a:pPr>
              <a:t>2020-09-24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691" tIns="44846" rIns="89691" bIns="44846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3456" y="3229097"/>
            <a:ext cx="7941317" cy="3058557"/>
          </a:xfrm>
          <a:prstGeom prst="rect">
            <a:avLst/>
          </a:prstGeom>
        </p:spPr>
        <p:txBody>
          <a:bodyPr vert="horz" lIns="89691" tIns="44846" rIns="89691" bIns="44846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08"/>
            <a:ext cx="4302337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C41D889-39F3-496C-BB77-49367C449FC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4186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3786190"/>
            <a:ext cx="8286776" cy="1806"/>
          </a:xfrm>
          <a:prstGeom prst="line">
            <a:avLst/>
          </a:prstGeom>
          <a:ln w="635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00034" y="2173289"/>
            <a:ext cx="7772400" cy="1470025"/>
          </a:xfr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57400" y="3886200"/>
            <a:ext cx="6400800" cy="1752600"/>
          </a:xfrm>
        </p:spPr>
        <p:txBody>
          <a:bodyPr/>
          <a:lstStyle>
            <a:lvl1pPr marL="0" indent="0" algn="r">
              <a:buNone/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08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258B4-4556-4743-8BB4-F3DDAFBCC6A2}" type="datetimeFigureOut">
              <a:rPr lang="ko-KR" altLang="en-US"/>
              <a:pPr>
                <a:defRPr/>
              </a:pPr>
              <a:t>2020-09-24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7C083-6021-4A18-BB57-516FAD20747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37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771B1D-33B1-4F60-A372-385B0C3D94EA}" type="datetimeFigureOut">
              <a:rPr lang="ko-KR" altLang="en-US"/>
              <a:pPr>
                <a:defRPr/>
              </a:pPr>
              <a:t>2020-09-24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2C23C-992A-4855-B34D-467B3E6F3E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25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8161023" y="6597650"/>
            <a:ext cx="98456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DA25A288-E1E7-4B60-90C9-11FA9CB529DC}" type="datetime5">
              <a:rPr kumimoji="0" lang="ko-KR" altLang="en-US" sz="800" b="0" smtClean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2020/9/24</a:t>
            </a:fld>
            <a:r>
              <a:rPr kumimoji="0" lang="en-US" altLang="ko-KR" sz="800" b="0" dirty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 | # </a:t>
            </a:r>
            <a:fld id="{FE55D486-DB05-45A4-AFC6-B045B7ADCE1D}" type="slidenum">
              <a:rPr kumimoji="0"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맑은 고딕" pitchFamily="50" charset="-127"/>
                <a:cs typeface="Tahoma" pitchFamily="34" charset="0"/>
              </a:rPr>
              <a:pPr algn="r">
                <a:defRPr/>
              </a:pPr>
              <a:t>‹#›</a:t>
            </a:fld>
            <a:endParaRPr kumimoji="0" lang="en-US" altLang="ko-KR" sz="800" b="0" dirty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맑은 고딕" pitchFamily="50" charset="-127"/>
              <a:cs typeface="Tahoma" pitchFamily="34" charset="0"/>
            </a:endParaRPr>
          </a:p>
        </p:txBody>
      </p:sp>
      <p:cxnSp>
        <p:nvCxnSpPr>
          <p:cNvPr id="7" name="직선 연결선 10"/>
          <p:cNvCxnSpPr/>
          <p:nvPr userDrawn="1"/>
        </p:nvCxnSpPr>
        <p:spPr>
          <a:xfrm>
            <a:off x="0" y="1141178"/>
            <a:ext cx="8286776" cy="1806"/>
          </a:xfrm>
          <a:prstGeom prst="line">
            <a:avLst/>
          </a:prstGeom>
          <a:ln w="381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11"/>
          <p:cNvCxnSpPr/>
          <p:nvPr userDrawn="1"/>
        </p:nvCxnSpPr>
        <p:spPr>
          <a:xfrm>
            <a:off x="0" y="6553994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490" y="203200"/>
            <a:ext cx="8229600" cy="796908"/>
          </a:xfrm>
        </p:spPr>
        <p:txBody>
          <a:bodyPr>
            <a:normAutofit/>
          </a:bodyPr>
          <a:lstStyle>
            <a:lvl1pPr algn="l">
              <a:defRPr sz="3600" b="1" i="0" baseline="0">
                <a:solidFill>
                  <a:schemeClr val="accent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i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i="0" baseline="0">
                <a:solidFill>
                  <a:schemeClr val="bg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i="0" baseline="0">
                <a:solidFill>
                  <a:schemeClr val="accent3">
                    <a:lumMod val="7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i="0" baseline="0">
                <a:solidFill>
                  <a:schemeClr val="accent6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8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5856288"/>
            <a:ext cx="7215188" cy="1587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7215188" y="5856288"/>
            <a:ext cx="1071562" cy="1587"/>
          </a:xfrm>
          <a:prstGeom prst="line">
            <a:avLst/>
          </a:prstGeom>
          <a:ln w="635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3B66186-C345-40F3-B0E6-ED807A3E68A9}" type="datetimeFigureOut">
              <a:rPr lang="ko-KR" altLang="en-US"/>
              <a:pPr>
                <a:defRPr/>
              </a:pPr>
              <a:t>2020-09-24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D3BFDCA-C708-4CB5-B499-82A723B533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D0440-DE04-4EFC-9EDB-64F0C3179711}" type="datetimeFigureOut">
              <a:rPr lang="ko-KR" altLang="en-US"/>
              <a:pPr>
                <a:defRPr/>
              </a:pPr>
              <a:t>2020-09-24</a:t>
            </a:fld>
            <a:endParaRPr lang="ko-KR" altLang="en-US"/>
          </a:p>
        </p:txBody>
      </p:sp>
      <p:sp>
        <p:nvSpPr>
          <p:cNvPr id="8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4B269-25C7-4ECB-A861-F2B1C1C088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05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9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6DBFD-B376-4BE0-A089-6777551E6716}" type="datetimeFigureOut">
              <a:rPr lang="ko-KR" altLang="en-US"/>
              <a:pPr>
                <a:defRPr/>
              </a:pPr>
              <a:t>2020-09-24</a:t>
            </a:fld>
            <a:endParaRPr lang="ko-KR" altLang="en-US"/>
          </a:p>
        </p:txBody>
      </p:sp>
      <p:sp>
        <p:nvSpPr>
          <p:cNvPr id="10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1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EC578-D208-41DB-AC4F-421BA7F5EA0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76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5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A07C0-847B-4FDF-8686-86A04F0BD0BF}" type="datetimeFigureOut">
              <a:rPr lang="ko-KR" altLang="en-US"/>
              <a:pPr>
                <a:defRPr/>
              </a:pPr>
              <a:t>2020-09-24</a:t>
            </a:fld>
            <a:endParaRPr lang="ko-KR" altLang="en-US"/>
          </a:p>
        </p:txBody>
      </p:sp>
      <p:sp>
        <p:nvSpPr>
          <p:cNvPr id="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A6173A-9E67-4F10-A90E-D0F56B8635A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25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C0F10-796F-4B6C-B332-92E6A0F1927D}" type="datetimeFigureOut">
              <a:rPr lang="ko-KR" altLang="en-US"/>
              <a:pPr>
                <a:defRPr/>
              </a:pPr>
              <a:t>2020-09-24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E85E45-124B-41DA-95C5-DE6D4046DC8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51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F7CDF-9DBC-491F-940F-B93966F8AD7A}" type="datetimeFigureOut">
              <a:rPr lang="ko-KR" altLang="en-US"/>
              <a:pPr>
                <a:defRPr/>
              </a:pPr>
              <a:t>2020-09-24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2FD05-D9F9-469B-916C-348062B937C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0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2C488D-AA92-4D0B-BACE-8B22F117F6AD}" type="datetimeFigureOut">
              <a:rPr lang="ko-KR" altLang="en-US"/>
              <a:pPr>
                <a:defRPr/>
              </a:pPr>
              <a:t>2020-09-24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A7B2EA-9BDC-41EC-822E-3ED1EEF8E2C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6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99CAD28-8B58-4583-9FE9-A49F51CFB58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3257550" cy="365125"/>
          </a:xfrm>
          <a:prstGeom prst="rect">
            <a:avLst/>
          </a:prstGeom>
        </p:spPr>
        <p:txBody>
          <a:bodyPr anchor="ctr" anchorCtr="0"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6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953735"/>
        </a:buClr>
        <a:buFont typeface="Arial" charset="0"/>
        <a:buChar char="•"/>
        <a:defRPr sz="2800" b="1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pitchFamily="2" charset="2"/>
        <a:buChar char="§"/>
        <a:defRPr sz="24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Prefab, GUI, </a:t>
            </a:r>
            <a:r>
              <a:rPr lang="ko-KR" altLang="en-US" dirty="0"/>
              <a:t>장면 전환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가벼운 게임 예제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 정</a:t>
            </a:r>
          </a:p>
        </p:txBody>
      </p:sp>
    </p:spTree>
    <p:extLst>
      <p:ext uri="{BB962C8B-B14F-4D97-AF65-F5344CB8AC3E}">
        <p14:creationId xmlns:p14="http://schemas.microsoft.com/office/powerpoint/2010/main" val="3201403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Prefab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게임</a:t>
            </a:r>
            <a:r>
              <a:rPr lang="en-US" altLang="ko-KR" dirty="0"/>
              <a:t> Object</a:t>
            </a:r>
            <a:r>
              <a:rPr lang="ko-KR" altLang="en-US" dirty="0"/>
              <a:t>의 원본을 간직하고 있는 데이터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1026" name="Picture 2" descr="character에 대한 이미지 검색결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43" t="8764" r="28400" b="8764"/>
          <a:stretch/>
        </p:blipFill>
        <p:spPr bwMode="auto">
          <a:xfrm>
            <a:off x="1835696" y="2204864"/>
            <a:ext cx="1151404" cy="138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haracter에 대한 이미지 검색결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43" t="8764" r="28400" b="8764"/>
          <a:stretch/>
        </p:blipFill>
        <p:spPr bwMode="auto">
          <a:xfrm>
            <a:off x="6388762" y="2996547"/>
            <a:ext cx="1151404" cy="138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직선 연결선 7"/>
          <p:cNvCxnSpPr/>
          <p:nvPr/>
        </p:nvCxnSpPr>
        <p:spPr>
          <a:xfrm>
            <a:off x="5148064" y="2204864"/>
            <a:ext cx="0" cy="3960440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1026" idx="3"/>
            <a:endCxn id="7" idx="1"/>
          </p:cNvCxnSpPr>
          <p:nvPr/>
        </p:nvCxnSpPr>
        <p:spPr>
          <a:xfrm>
            <a:off x="2987100" y="2895707"/>
            <a:ext cx="3401662" cy="79168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165171" y="2365900"/>
            <a:ext cx="1237006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Hierarchy</a:t>
            </a:r>
            <a:endParaRPr lang="ko-KR" altLang="en-US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75389" y="2362805"/>
            <a:ext cx="978153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Project</a:t>
            </a:r>
            <a:endParaRPr lang="ko-KR" altLang="en-US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28996" y="3327375"/>
            <a:ext cx="2073004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1. Project 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탭에 </a:t>
            </a:r>
            <a:r>
              <a:rPr lang="ko-KR" altLang="en-US" sz="1200" b="1" dirty="0" err="1">
                <a:latin typeface="Trebuchet MS" panose="020B0603020202020204" pitchFamily="34" charset="0"/>
                <a:ea typeface="맑은 고딕" panose="020B0503020000020004" pitchFamily="50" charset="-127"/>
              </a:rPr>
              <a:t>드래그하여</a:t>
            </a:r>
            <a:endParaRPr lang="en-US" altLang="ko-KR" sz="1200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  <a:p>
            <a:pPr algn="ctr"/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Prefab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 생성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636488" y="4318810"/>
            <a:ext cx="655950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Prefab</a:t>
            </a:r>
            <a:endParaRPr lang="ko-KR" altLang="en-US" sz="1200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21" name="직선 화살표 연결선 20"/>
          <p:cNvCxnSpPr>
            <a:stCxn id="7" idx="1"/>
            <a:endCxn id="5" idx="3"/>
          </p:cNvCxnSpPr>
          <p:nvPr/>
        </p:nvCxnSpPr>
        <p:spPr>
          <a:xfrm flipH="1">
            <a:off x="2233061" y="3687390"/>
            <a:ext cx="4155701" cy="769921"/>
          </a:xfrm>
          <a:prstGeom prst="straightConnector1">
            <a:avLst/>
          </a:prstGeom>
          <a:ln w="28575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>
            <a:stCxn id="7" idx="1"/>
          </p:cNvCxnSpPr>
          <p:nvPr/>
        </p:nvCxnSpPr>
        <p:spPr>
          <a:xfrm flipH="1">
            <a:off x="3484409" y="3687390"/>
            <a:ext cx="2904353" cy="1350949"/>
          </a:xfrm>
          <a:prstGeom prst="straightConnector1">
            <a:avLst/>
          </a:prstGeom>
          <a:ln w="28575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>
            <a:stCxn id="7" idx="1"/>
            <a:endCxn id="11" idx="3"/>
          </p:cNvCxnSpPr>
          <p:nvPr/>
        </p:nvCxnSpPr>
        <p:spPr>
          <a:xfrm flipH="1">
            <a:off x="4643284" y="3687390"/>
            <a:ext cx="1745478" cy="1944621"/>
          </a:xfrm>
          <a:prstGeom prst="straightConnector1">
            <a:avLst/>
          </a:prstGeom>
          <a:ln w="28575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263353" y="4695527"/>
            <a:ext cx="1949573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2. Hierarchy 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탭에</a:t>
            </a:r>
            <a:endParaRPr lang="en-US" altLang="ko-KR" sz="1200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  <a:p>
            <a:pPr algn="ctr"/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게임 </a:t>
            </a:r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Object(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복사본</a:t>
            </a:r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)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 생성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51333A-9B99-47AA-AC0A-0E249888AE9E}"/>
              </a:ext>
            </a:extLst>
          </p:cNvPr>
          <p:cNvSpPr txBox="1"/>
          <p:nvPr/>
        </p:nvSpPr>
        <p:spPr>
          <a:xfrm>
            <a:off x="2165176" y="2011684"/>
            <a:ext cx="492444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200" b="1">
                <a:latin typeface="Trebuchet MS" panose="020B0603020202020204" pitchFamily="34" charset="0"/>
                <a:ea typeface="맑은 고딕" panose="020B0503020000020004" pitchFamily="50" charset="-127"/>
              </a:rPr>
              <a:t>원본</a:t>
            </a:r>
            <a:endParaRPr lang="ko-KR" altLang="en-US" sz="1200" b="1" dirty="0" err="1"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BE0D866-3A1B-4D05-9EFB-3786E594B481}"/>
              </a:ext>
            </a:extLst>
          </p:cNvPr>
          <p:cNvGrpSpPr/>
          <p:nvPr/>
        </p:nvGrpSpPr>
        <p:grpSpPr>
          <a:xfrm>
            <a:off x="1081657" y="3766468"/>
            <a:ext cx="1151404" cy="1558518"/>
            <a:chOff x="1081657" y="3766468"/>
            <a:chExt cx="1151404" cy="1558518"/>
          </a:xfrm>
        </p:grpSpPr>
        <p:pic>
          <p:nvPicPr>
            <p:cNvPr id="5" name="Picture 2" descr="character에 대한 이미지 검색결과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743" t="8764" r="28400" b="8764"/>
            <a:stretch/>
          </p:blipFill>
          <p:spPr bwMode="auto">
            <a:xfrm>
              <a:off x="1081657" y="3766468"/>
              <a:ext cx="1151404" cy="13816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14F16C2-7F5C-4B0F-927E-D214B38D7C42}"/>
                </a:ext>
              </a:extLst>
            </p:cNvPr>
            <p:cNvSpPr txBox="1"/>
            <p:nvPr/>
          </p:nvSpPr>
          <p:spPr>
            <a:xfrm>
              <a:off x="1417388" y="5047987"/>
              <a:ext cx="492444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ko-KR" altLang="en-US" sz="120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  <a:ea typeface="맑은 고딕" panose="020B0503020000020004" pitchFamily="50" charset="-127"/>
                </a:rPr>
                <a:t>사본</a:t>
              </a:r>
              <a:endParaRPr lang="ko-KR" alt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B7CD216-708D-46FC-9A31-997393B1B920}"/>
              </a:ext>
            </a:extLst>
          </p:cNvPr>
          <p:cNvGrpSpPr/>
          <p:nvPr/>
        </p:nvGrpSpPr>
        <p:grpSpPr>
          <a:xfrm>
            <a:off x="2190176" y="4741507"/>
            <a:ext cx="1151404" cy="1581346"/>
            <a:chOff x="2190176" y="4741507"/>
            <a:chExt cx="1151404" cy="1581346"/>
          </a:xfrm>
        </p:grpSpPr>
        <p:pic>
          <p:nvPicPr>
            <p:cNvPr id="6" name="Picture 2" descr="character에 대한 이미지 검색결과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743" t="8764" r="28400" b="8764"/>
            <a:stretch/>
          </p:blipFill>
          <p:spPr bwMode="auto">
            <a:xfrm>
              <a:off x="2190176" y="4741507"/>
              <a:ext cx="1151404" cy="13816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25AB217-6720-4215-9CCB-58095787EED5}"/>
                </a:ext>
              </a:extLst>
            </p:cNvPr>
            <p:cNvSpPr txBox="1"/>
            <p:nvPr/>
          </p:nvSpPr>
          <p:spPr>
            <a:xfrm>
              <a:off x="2519656" y="6045854"/>
              <a:ext cx="492444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ko-KR" altLang="en-US" sz="120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  <a:ea typeface="맑은 고딕" panose="020B0503020000020004" pitchFamily="50" charset="-127"/>
                </a:rPr>
                <a:t>사본</a:t>
              </a:r>
              <a:endParaRPr lang="ko-KR" alt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3BBA236-2A3D-4667-B1BA-867E97739FE5}"/>
              </a:ext>
            </a:extLst>
          </p:cNvPr>
          <p:cNvGrpSpPr/>
          <p:nvPr/>
        </p:nvGrpSpPr>
        <p:grpSpPr>
          <a:xfrm>
            <a:off x="3491880" y="4941168"/>
            <a:ext cx="1151404" cy="1564089"/>
            <a:chOff x="3491880" y="4941168"/>
            <a:chExt cx="1151404" cy="1564089"/>
          </a:xfrm>
        </p:grpSpPr>
        <p:pic>
          <p:nvPicPr>
            <p:cNvPr id="11" name="Picture 2" descr="character에 대한 이미지 검색결과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743" t="8764" r="28400" b="8764"/>
            <a:stretch/>
          </p:blipFill>
          <p:spPr bwMode="auto">
            <a:xfrm>
              <a:off x="3491880" y="4941168"/>
              <a:ext cx="1151404" cy="13816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ADC999C-97D8-48FC-ACA2-7465B11DDD1D}"/>
                </a:ext>
              </a:extLst>
            </p:cNvPr>
            <p:cNvSpPr txBox="1"/>
            <p:nvPr/>
          </p:nvSpPr>
          <p:spPr>
            <a:xfrm>
              <a:off x="3829906" y="6228258"/>
              <a:ext cx="492444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ko-KR" altLang="en-US" sz="120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  <a:ea typeface="맑은 고딕" panose="020B0503020000020004" pitchFamily="50" charset="-127"/>
                </a:rPr>
                <a:t>사본</a:t>
              </a:r>
              <a:endParaRPr lang="ko-KR" alt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8362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Prefab</a:t>
            </a:r>
            <a:r>
              <a:rPr lang="ko-KR" altLang="en-US" dirty="0"/>
              <a:t> 생성 예제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유니토</a:t>
            </a:r>
            <a:r>
              <a:rPr lang="ko-KR" altLang="en-US" dirty="0"/>
              <a:t> 배치</a:t>
            </a:r>
            <a:endParaRPr lang="en-US" altLang="ko-KR" dirty="0"/>
          </a:p>
          <a:p>
            <a:pPr lvl="2"/>
            <a:r>
              <a:rPr lang="en-US" altLang="ko-KR" dirty="0" err="1"/>
              <a:t>unito.unitypackage</a:t>
            </a:r>
            <a:endParaRPr lang="en-US" altLang="ko-KR" dirty="0"/>
          </a:p>
          <a:p>
            <a:pPr lvl="3"/>
            <a:r>
              <a:rPr lang="en-US" altLang="ko-KR" dirty="0"/>
              <a:t>Project </a:t>
            </a:r>
            <a:r>
              <a:rPr lang="ko-KR" altLang="en-US" dirty="0"/>
              <a:t>탭에 드래그</a:t>
            </a:r>
            <a:endParaRPr lang="en-US" altLang="ko-KR" dirty="0"/>
          </a:p>
          <a:p>
            <a:pPr lvl="3"/>
            <a:r>
              <a:rPr lang="ko-KR" altLang="en-US" dirty="0"/>
              <a:t>더블 클릭</a:t>
            </a:r>
            <a:endParaRPr lang="en-US" altLang="ko-KR" dirty="0"/>
          </a:p>
          <a:p>
            <a:pPr lvl="1"/>
            <a:r>
              <a:rPr lang="en-US" altLang="ko-KR" dirty="0" err="1"/>
              <a:t>Rigidbody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Sphere Collider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2"/>
            <a:r>
              <a:rPr lang="en-US" altLang="ko-KR" dirty="0"/>
              <a:t>Center: (0, 1, 0)</a:t>
            </a:r>
          </a:p>
          <a:p>
            <a:pPr lvl="2"/>
            <a:r>
              <a:rPr lang="en-US" altLang="ko-KR" dirty="0"/>
              <a:t>Radius: 1</a:t>
            </a:r>
          </a:p>
          <a:p>
            <a:endParaRPr lang="en-US" altLang="ko-KR" dirty="0"/>
          </a:p>
          <a:p>
            <a:r>
              <a:rPr lang="en-US" altLang="ko-KR" dirty="0"/>
              <a:t>Project </a:t>
            </a:r>
            <a:r>
              <a:rPr lang="ko-KR" altLang="en-US" dirty="0"/>
              <a:t>탭에 드래그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Hierarchy</a:t>
            </a:r>
            <a:r>
              <a:rPr lang="ko-KR" altLang="en-US" dirty="0"/>
              <a:t>의 원본 삭제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46063" t="6601" r="22437" b="36000"/>
          <a:stretch/>
        </p:blipFill>
        <p:spPr>
          <a:xfrm>
            <a:off x="4419203" y="1506386"/>
            <a:ext cx="4545285" cy="4658918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사각형: 둥근 모서리 4"/>
          <p:cNvSpPr/>
          <p:nvPr/>
        </p:nvSpPr>
        <p:spPr>
          <a:xfrm>
            <a:off x="4559045" y="2142840"/>
            <a:ext cx="360040" cy="144016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6" name="사각형: 둥근 모서리 5"/>
          <p:cNvSpPr/>
          <p:nvPr/>
        </p:nvSpPr>
        <p:spPr>
          <a:xfrm>
            <a:off x="7583381" y="5444098"/>
            <a:ext cx="628183" cy="691244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4958283" y="2318590"/>
            <a:ext cx="2625098" cy="3125508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939483" y="5837250"/>
            <a:ext cx="646331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Prefab</a:t>
            </a:r>
            <a:endParaRPr lang="ko-KR" altLang="en-US" sz="12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4399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7BE1A1-9EE8-4B4E-B7DD-7A2B688D2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‘Original Prefab’ vs. ‘Prefab Variant’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DDEE7A-4D7B-4FD1-87B8-4C3D9F5C2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Original Prefab</a:t>
            </a:r>
          </a:p>
          <a:p>
            <a:pPr lvl="1"/>
            <a:r>
              <a:rPr lang="ko-KR" altLang="en-US" dirty="0"/>
              <a:t>원본과의 연결을 삭제</a:t>
            </a:r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Prefab Variant</a:t>
            </a:r>
          </a:p>
          <a:p>
            <a:pPr lvl="1"/>
            <a:r>
              <a:rPr lang="ko-KR" altLang="en-US" dirty="0"/>
              <a:t>원본과의 연결을 유지</a:t>
            </a:r>
            <a:endParaRPr lang="en-US" altLang="ko-KR" dirty="0"/>
          </a:p>
          <a:p>
            <a:pPr lvl="1"/>
            <a:r>
              <a:rPr lang="en-US" altLang="ko-KR" dirty="0"/>
              <a:t>Revert</a:t>
            </a:r>
            <a:r>
              <a:rPr lang="ko-KR" altLang="en-US" dirty="0"/>
              <a:t> </a:t>
            </a:r>
            <a:r>
              <a:rPr lang="en-US" altLang="ko-KR" dirty="0"/>
              <a:t>All:</a:t>
            </a:r>
            <a:r>
              <a:rPr lang="ko-KR" altLang="en-US" dirty="0"/>
              <a:t> 변경사항을 취소하고 원본 모델로 초기화</a:t>
            </a:r>
            <a:endParaRPr lang="en-US" altLang="ko-KR" dirty="0"/>
          </a:p>
          <a:p>
            <a:pPr lvl="1"/>
            <a:r>
              <a:rPr lang="en-US" altLang="ko-KR" dirty="0"/>
              <a:t>Apply All to Base: </a:t>
            </a:r>
            <a:r>
              <a:rPr lang="ko-KR" altLang="en-US" dirty="0"/>
              <a:t>변경사항을 원본에 적용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1D312E-E8DE-41ED-96ED-BA0C6C5A7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2420888"/>
            <a:ext cx="5630190" cy="2496691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D897567-A1C8-4477-BF12-A53517F63515}"/>
              </a:ext>
            </a:extLst>
          </p:cNvPr>
          <p:cNvSpPr/>
          <p:nvPr/>
        </p:nvSpPr>
        <p:spPr>
          <a:xfrm>
            <a:off x="6488264" y="4691269"/>
            <a:ext cx="1200647" cy="174929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6612C3D-FA02-415E-BAE0-B1FB3A444130}"/>
              </a:ext>
            </a:extLst>
          </p:cNvPr>
          <p:cNvSpPr/>
          <p:nvPr/>
        </p:nvSpPr>
        <p:spPr>
          <a:xfrm>
            <a:off x="7732095" y="4691269"/>
            <a:ext cx="1200647" cy="174929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88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Scene</a:t>
            </a:r>
            <a:r>
              <a:rPr lang="ko-KR" altLang="en-US" dirty="0"/>
              <a:t>에 </a:t>
            </a:r>
            <a:r>
              <a:rPr lang="en-US" altLang="ko-KR" dirty="0"/>
              <a:t>Prefab</a:t>
            </a:r>
            <a:r>
              <a:rPr lang="ko-KR" altLang="en-US" dirty="0"/>
              <a:t> 배치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Project </a:t>
            </a:r>
            <a:r>
              <a:rPr lang="ko-KR" altLang="en-US" dirty="0"/>
              <a:t>탭의 </a:t>
            </a:r>
            <a:r>
              <a:rPr lang="en-US" altLang="ko-KR" dirty="0"/>
              <a:t>Prefab</a:t>
            </a:r>
            <a:r>
              <a:rPr lang="ko-KR" altLang="en-US" dirty="0"/>
              <a:t>을 </a:t>
            </a:r>
            <a:r>
              <a:rPr lang="en-US" altLang="ko-KR" dirty="0"/>
              <a:t>Hierarchy </a:t>
            </a:r>
            <a:r>
              <a:rPr lang="ko-KR" altLang="en-US" dirty="0"/>
              <a:t>탭으로 드래그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5000" t="6601" r="23225" b="36000"/>
          <a:stretch/>
        </p:blipFill>
        <p:spPr>
          <a:xfrm>
            <a:off x="169940" y="2132856"/>
            <a:ext cx="8804120" cy="3960440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사각형: 둥근 모서리 4"/>
          <p:cNvSpPr/>
          <p:nvPr/>
        </p:nvSpPr>
        <p:spPr>
          <a:xfrm>
            <a:off x="7904198" y="5498664"/>
            <a:ext cx="517907" cy="573273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cxnSp>
        <p:nvCxnSpPr>
          <p:cNvPr id="6" name="직선 화살표 연결선 5"/>
          <p:cNvCxnSpPr/>
          <p:nvPr/>
        </p:nvCxnSpPr>
        <p:spPr>
          <a:xfrm flipH="1" flipV="1">
            <a:off x="5783180" y="2951748"/>
            <a:ext cx="2029180" cy="2546916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 flipH="1" flipV="1">
            <a:off x="5580113" y="3140969"/>
            <a:ext cx="2232247" cy="2357695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47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Prefab</a:t>
            </a:r>
            <a:r>
              <a:rPr lang="ko-KR" altLang="en-US" dirty="0"/>
              <a:t>과 배치된 </a:t>
            </a:r>
            <a:r>
              <a:rPr lang="en-US" altLang="ko-KR" dirty="0"/>
              <a:t>Prefab</a:t>
            </a:r>
            <a:r>
              <a:rPr lang="ko-KR" altLang="en-US" dirty="0"/>
              <a:t> 사본과의 관계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dirty="0"/>
              <a:t>1. Project </a:t>
            </a:r>
            <a:r>
              <a:rPr lang="ko-KR" altLang="en-US" dirty="0"/>
              <a:t>탭의 </a:t>
            </a:r>
            <a:r>
              <a:rPr lang="en-US" altLang="ko-KR" dirty="0"/>
              <a:t>Prefab</a:t>
            </a:r>
            <a:r>
              <a:rPr lang="ko-KR" altLang="en-US" dirty="0"/>
              <a:t> 선택</a:t>
            </a:r>
            <a:endParaRPr lang="en-US" altLang="ko-KR" dirty="0"/>
          </a:p>
          <a:p>
            <a:pPr lvl="1"/>
            <a:r>
              <a:rPr lang="en-US" altLang="ko-KR" dirty="0"/>
              <a:t>Scale</a:t>
            </a:r>
            <a:r>
              <a:rPr lang="ko-KR" altLang="en-US" dirty="0"/>
              <a:t>의 </a:t>
            </a:r>
            <a:r>
              <a:rPr lang="en-US" altLang="ko-KR" dirty="0"/>
              <a:t>Y </a:t>
            </a:r>
            <a:r>
              <a:rPr lang="ko-KR" altLang="en-US" dirty="0"/>
              <a:t>값을 </a:t>
            </a:r>
            <a:r>
              <a:rPr lang="en-US" altLang="ko-KR" dirty="0"/>
              <a:t>2</a:t>
            </a:r>
            <a:r>
              <a:rPr lang="ko-KR" altLang="en-US" dirty="0"/>
              <a:t>로 변경</a:t>
            </a:r>
            <a:endParaRPr lang="en-US" altLang="ko-KR" dirty="0"/>
          </a:p>
          <a:p>
            <a:pPr lvl="1"/>
            <a:r>
              <a:rPr lang="ko-KR" altLang="en-US" dirty="0"/>
              <a:t>결과 확인 후 다시 </a:t>
            </a:r>
            <a:r>
              <a:rPr lang="en-US" altLang="ko-KR" dirty="0"/>
              <a:t>1</a:t>
            </a:r>
            <a:r>
              <a:rPr lang="ko-KR" altLang="en-US" dirty="0"/>
              <a:t>로 변경</a:t>
            </a:r>
            <a:endParaRPr lang="en-US" altLang="ko-KR" dirty="0"/>
          </a:p>
          <a:p>
            <a:pPr lvl="3"/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 Hierarchy </a:t>
            </a:r>
            <a:r>
              <a:rPr lang="ko-KR" altLang="en-US" dirty="0"/>
              <a:t>탭에 배치된 </a:t>
            </a:r>
            <a:r>
              <a:rPr lang="en-US" altLang="ko-KR" dirty="0"/>
              <a:t>Prefab</a:t>
            </a:r>
            <a:r>
              <a:rPr lang="ko-KR" altLang="en-US" dirty="0"/>
              <a:t> 사본 하나 선택</a:t>
            </a:r>
            <a:endParaRPr lang="en-US" altLang="ko-KR" dirty="0"/>
          </a:p>
          <a:p>
            <a:pPr lvl="1"/>
            <a:r>
              <a:rPr lang="en-US" altLang="ko-KR" dirty="0"/>
              <a:t>Scale</a:t>
            </a:r>
            <a:r>
              <a:rPr lang="ko-KR" altLang="en-US" dirty="0"/>
              <a:t>의 </a:t>
            </a:r>
            <a:r>
              <a:rPr lang="en-US" altLang="ko-KR" dirty="0"/>
              <a:t>Y </a:t>
            </a:r>
            <a:r>
              <a:rPr lang="ko-KR" altLang="en-US" dirty="0"/>
              <a:t>값을 </a:t>
            </a:r>
            <a:r>
              <a:rPr lang="en-US" altLang="ko-KR" dirty="0"/>
              <a:t>4</a:t>
            </a:r>
            <a:r>
              <a:rPr lang="ko-KR" altLang="en-US" dirty="0"/>
              <a:t>로 변경</a:t>
            </a:r>
            <a:endParaRPr lang="en-US" altLang="ko-KR" dirty="0"/>
          </a:p>
          <a:p>
            <a:pPr lvl="3"/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3. Project </a:t>
            </a:r>
            <a:r>
              <a:rPr lang="ko-KR" altLang="en-US" dirty="0"/>
              <a:t>탭의 </a:t>
            </a:r>
            <a:r>
              <a:rPr lang="en-US" altLang="ko-KR" dirty="0"/>
              <a:t>Prefab</a:t>
            </a:r>
            <a:r>
              <a:rPr lang="ko-KR" altLang="en-US" dirty="0"/>
              <a:t> 원본 선택</a:t>
            </a:r>
            <a:endParaRPr lang="en-US" altLang="ko-KR" dirty="0"/>
          </a:p>
          <a:p>
            <a:pPr lvl="1"/>
            <a:r>
              <a:rPr lang="en-US" altLang="ko-KR" dirty="0"/>
              <a:t>Scale</a:t>
            </a:r>
            <a:r>
              <a:rPr lang="ko-KR" altLang="en-US" dirty="0"/>
              <a:t>의 </a:t>
            </a:r>
            <a:r>
              <a:rPr lang="en-US" altLang="ko-KR" dirty="0"/>
              <a:t>Y </a:t>
            </a:r>
            <a:r>
              <a:rPr lang="ko-KR" altLang="en-US" dirty="0"/>
              <a:t>값을 </a:t>
            </a:r>
            <a:r>
              <a:rPr lang="en-US" altLang="ko-KR" dirty="0"/>
              <a:t>2</a:t>
            </a:r>
            <a:r>
              <a:rPr lang="ko-KR" altLang="en-US" dirty="0"/>
              <a:t>로 변경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 err="1"/>
              <a:t>씬에</a:t>
            </a:r>
            <a:r>
              <a:rPr lang="ko-KR" altLang="en-US" dirty="0"/>
              <a:t> 배치된 후 변경된 값은 </a:t>
            </a:r>
            <a:r>
              <a:rPr lang="en-US" altLang="ko-KR" dirty="0"/>
              <a:t>Prefab</a:t>
            </a:r>
            <a:r>
              <a:rPr lang="ko-KR" altLang="en-US" dirty="0"/>
              <a:t>을 변경해도 </a:t>
            </a:r>
            <a:r>
              <a:rPr lang="ko-KR" altLang="en-US" dirty="0" err="1"/>
              <a:t>영향없음</a:t>
            </a:r>
            <a:endParaRPr lang="en-US" altLang="ko-KR" dirty="0"/>
          </a:p>
          <a:p>
            <a:pPr lvl="1"/>
            <a:r>
              <a:rPr lang="en-US" altLang="ko-KR" dirty="0"/>
              <a:t>Prefab</a:t>
            </a:r>
            <a:r>
              <a:rPr lang="ko-KR" altLang="en-US" dirty="0"/>
              <a:t>과의 연결이 끊어진 항목은 굵은 글씨로 변경됨</a:t>
            </a:r>
            <a:endParaRPr lang="en-US" altLang="ko-KR" dirty="0"/>
          </a:p>
          <a:p>
            <a:pPr lvl="2"/>
            <a:r>
              <a:rPr lang="ko-KR" altLang="en-US" dirty="0"/>
              <a:t>해당 항목을 오른쪽 클릭</a:t>
            </a:r>
            <a:endParaRPr lang="en-US" altLang="ko-KR" dirty="0"/>
          </a:p>
          <a:p>
            <a:pPr lvl="3"/>
            <a:r>
              <a:rPr lang="en-US" altLang="ko-KR" dirty="0"/>
              <a:t>‘Revert’</a:t>
            </a:r>
            <a:r>
              <a:rPr lang="ko-KR" altLang="en-US" dirty="0"/>
              <a:t>를 선택하여 </a:t>
            </a:r>
            <a:r>
              <a:rPr lang="en-US" altLang="ko-KR" dirty="0"/>
              <a:t>Prefab</a:t>
            </a:r>
            <a:r>
              <a:rPr lang="ko-KR" altLang="en-US" dirty="0"/>
              <a:t>과 다시 데이터 연결</a:t>
            </a:r>
          </a:p>
        </p:txBody>
      </p:sp>
    </p:spTree>
    <p:extLst>
      <p:ext uri="{BB962C8B-B14F-4D97-AF65-F5344CB8AC3E}">
        <p14:creationId xmlns:p14="http://schemas.microsoft.com/office/powerpoint/2010/main" val="311706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Prefab</a:t>
            </a:r>
            <a:r>
              <a:rPr lang="ko-KR" altLang="en-US" dirty="0"/>
              <a:t>을 프로그래밍으로 배치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씬 안의 </a:t>
            </a:r>
            <a:r>
              <a:rPr lang="en-US" altLang="ko-KR" dirty="0"/>
              <a:t>Prefab</a:t>
            </a:r>
            <a:r>
              <a:rPr lang="ko-KR" altLang="en-US" dirty="0"/>
              <a:t> 관련 </a:t>
            </a:r>
            <a:r>
              <a:rPr lang="en-US" altLang="ko-KR" dirty="0"/>
              <a:t>Object</a:t>
            </a:r>
            <a:r>
              <a:rPr lang="ko-KR" altLang="en-US" dirty="0"/>
              <a:t> 모두 삭제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gameroot_script.cs</a:t>
            </a:r>
            <a:endParaRPr lang="en-US" altLang="ko-KR" dirty="0"/>
          </a:p>
          <a:p>
            <a:pPr lvl="1"/>
            <a:r>
              <a:rPr lang="en-US" altLang="ko-KR" dirty="0"/>
              <a:t>Plane</a:t>
            </a:r>
            <a:r>
              <a:rPr lang="ko-KR" altLang="en-US" dirty="0"/>
              <a:t>에 할당</a:t>
            </a:r>
            <a:endParaRPr lang="en-US" altLang="ko-KR" dirty="0"/>
          </a:p>
          <a:p>
            <a:pPr lvl="1"/>
            <a:r>
              <a:rPr lang="ko-KR" altLang="en-US" dirty="0"/>
              <a:t>코드 작성 후 실행</a:t>
            </a:r>
            <a:endParaRPr lang="en-US" altLang="ko-KR" dirty="0"/>
          </a:p>
          <a:p>
            <a:pPr lvl="2"/>
            <a:r>
              <a:rPr lang="ko-KR" altLang="en-US" dirty="0"/>
              <a:t>에러</a:t>
            </a:r>
            <a:r>
              <a:rPr lang="en-US" altLang="ko-KR" dirty="0"/>
              <a:t>!!!</a:t>
            </a:r>
          </a:p>
          <a:p>
            <a:pPr lvl="1"/>
            <a:r>
              <a:rPr lang="en-US" altLang="ko-KR" dirty="0"/>
              <a:t>prefab </a:t>
            </a:r>
            <a:r>
              <a:rPr lang="ko-KR" altLang="en-US" dirty="0"/>
              <a:t>변수에 </a:t>
            </a:r>
            <a:r>
              <a:rPr lang="en-US" altLang="ko-KR" dirty="0"/>
              <a:t>Prefab</a:t>
            </a:r>
            <a:r>
              <a:rPr lang="ko-KR" altLang="en-US" dirty="0"/>
              <a:t> 할당</a:t>
            </a:r>
            <a:endParaRPr lang="en-US" altLang="ko-KR" dirty="0"/>
          </a:p>
          <a:p>
            <a:pPr lvl="2"/>
            <a:r>
              <a:rPr lang="en-US" altLang="ko-KR" dirty="0"/>
              <a:t>public </a:t>
            </a:r>
            <a:r>
              <a:rPr lang="ko-KR" altLang="en-US" dirty="0"/>
              <a:t>변수는 항상 주의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0863" t="13263" r="59450" b="61202"/>
          <a:stretch/>
        </p:blipFill>
        <p:spPr>
          <a:xfrm>
            <a:off x="4716016" y="2952719"/>
            <a:ext cx="4248472" cy="3486446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7460550" y="2675720"/>
            <a:ext cx="1503938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en-US" altLang="ko-KR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gameroot_script.cs</a:t>
            </a:r>
            <a:endParaRPr lang="ko-KR" altLang="en-US" sz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사각형: 둥근 모서리 5"/>
          <p:cNvSpPr/>
          <p:nvPr/>
        </p:nvSpPr>
        <p:spPr>
          <a:xfrm>
            <a:off x="5804157" y="5781200"/>
            <a:ext cx="1928174" cy="224045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59982" y="6005245"/>
            <a:ext cx="1816524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Prefab</a:t>
            </a:r>
            <a:r>
              <a:rPr lang="ko-KR" alt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에 정의된 위치에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Prefab</a:t>
            </a:r>
            <a:r>
              <a:rPr lang="ko-KR" alt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Object</a:t>
            </a:r>
            <a:r>
              <a:rPr lang="ko-KR" alt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 생성</a:t>
            </a:r>
          </a:p>
        </p:txBody>
      </p:sp>
    </p:spTree>
    <p:extLst>
      <p:ext uri="{BB962C8B-B14F-4D97-AF65-F5344CB8AC3E}">
        <p14:creationId xmlns:p14="http://schemas.microsoft.com/office/powerpoint/2010/main" val="2243194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Prefab</a:t>
            </a:r>
            <a:r>
              <a:rPr lang="ko-KR" altLang="en-US" dirty="0"/>
              <a:t>을 이용한 게임 </a:t>
            </a:r>
            <a:r>
              <a:rPr lang="en-US" altLang="ko-KR" dirty="0"/>
              <a:t>Object</a:t>
            </a:r>
            <a:r>
              <a:rPr lang="ko-KR" altLang="en-US" dirty="0"/>
              <a:t> 배치 응용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54200" r="53937"/>
          <a:stretch/>
        </p:blipFill>
        <p:spPr>
          <a:xfrm>
            <a:off x="1382874" y="2812022"/>
            <a:ext cx="6369572" cy="3562466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2438" t="31075" r="29525" b="58249"/>
          <a:stretch/>
        </p:blipFill>
        <p:spPr>
          <a:xfrm>
            <a:off x="98824" y="1320518"/>
            <a:ext cx="8937672" cy="125671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603903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E171A5D2-5557-4FD1-8A78-A381F727F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EB0922F-E533-4C84-94C2-D581C3EE2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77" y="1988841"/>
            <a:ext cx="8605846" cy="3737574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효과음 추가</a:t>
            </a:r>
            <a:endParaRPr lang="ko-KR" altLang="en-US" dirty="0"/>
          </a:p>
        </p:txBody>
      </p:sp>
      <p:sp>
        <p:nvSpPr>
          <p:cNvPr id="5" name="사각형: 둥근 모서리 4"/>
          <p:cNvSpPr/>
          <p:nvPr/>
        </p:nvSpPr>
        <p:spPr>
          <a:xfrm>
            <a:off x="835786" y="3185447"/>
            <a:ext cx="4024972" cy="175373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60758" y="3042300"/>
            <a:ext cx="4025013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ko-KR" alt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스크립트가 연결된 물체에 </a:t>
            </a:r>
            <a:r>
              <a:rPr lang="en-US" altLang="ko-KR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AudioSource</a:t>
            </a:r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요소를 추가하고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  <a:p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audio </a:t>
            </a:r>
            <a:r>
              <a:rPr lang="ko-KR" alt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변수에 할당</a:t>
            </a:r>
          </a:p>
        </p:txBody>
      </p:sp>
    </p:spTree>
    <p:extLst>
      <p:ext uri="{BB962C8B-B14F-4D97-AF65-F5344CB8AC3E}">
        <p14:creationId xmlns:p14="http://schemas.microsoft.com/office/powerpoint/2010/main" val="148609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46063" t="6601" b="37397"/>
          <a:stretch/>
        </p:blipFill>
        <p:spPr>
          <a:xfrm>
            <a:off x="256653" y="1340762"/>
            <a:ext cx="8630694" cy="5040628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46063" t="6601" b="37400"/>
          <a:stretch/>
        </p:blipFill>
        <p:spPr>
          <a:xfrm>
            <a:off x="256652" y="1341048"/>
            <a:ext cx="8630696" cy="5040342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효과음 추가 결과</a:t>
            </a:r>
          </a:p>
        </p:txBody>
      </p:sp>
      <p:sp>
        <p:nvSpPr>
          <p:cNvPr id="6" name="사각형: 둥근 모서리 5"/>
          <p:cNvSpPr/>
          <p:nvPr/>
        </p:nvSpPr>
        <p:spPr>
          <a:xfrm>
            <a:off x="5316143" y="3109065"/>
            <a:ext cx="3595246" cy="2768207"/>
          </a:xfrm>
          <a:prstGeom prst="roundRect">
            <a:avLst>
              <a:gd name="adj" fmla="val 7459"/>
            </a:avLst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7" name="사각형: 둥근 모서리 6"/>
          <p:cNvSpPr/>
          <p:nvPr/>
        </p:nvSpPr>
        <p:spPr>
          <a:xfrm>
            <a:off x="5316143" y="5877273"/>
            <a:ext cx="1044552" cy="170602"/>
          </a:xfrm>
          <a:prstGeom prst="roundRect">
            <a:avLst>
              <a:gd name="adj" fmla="val 7459"/>
            </a:avLst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19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</a:t>
            </a:r>
            <a:r>
              <a:rPr lang="ko-KR" altLang="en-US" dirty="0"/>
              <a:t>로 </a:t>
            </a:r>
            <a:r>
              <a:rPr lang="en-US" altLang="ko-KR" dirty="0"/>
              <a:t>GUI </a:t>
            </a:r>
            <a:r>
              <a:rPr lang="ko-KR" altLang="en-US" dirty="0"/>
              <a:t>표현하기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249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계층구조</a:t>
            </a:r>
            <a:r>
              <a:rPr lang="en-US" altLang="ko-KR" dirty="0"/>
              <a:t> </a:t>
            </a:r>
            <a:r>
              <a:rPr lang="ko-KR" altLang="en-US" dirty="0"/>
              <a:t>설정</a:t>
            </a:r>
            <a:endParaRPr lang="en-US" altLang="ko-KR" dirty="0"/>
          </a:p>
          <a:p>
            <a:pPr lvl="1"/>
            <a:r>
              <a:rPr lang="ko-KR" altLang="en-US" dirty="0"/>
              <a:t>다른 물체에 연결된 스크립트 호출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Prefab</a:t>
            </a:r>
            <a:r>
              <a:rPr lang="ko-KR" altLang="en-US" dirty="0"/>
              <a:t> 사용하기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GUI </a:t>
            </a:r>
            <a:r>
              <a:rPr lang="ko-KR" altLang="en-US" dirty="0"/>
              <a:t>표현하기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장면</a:t>
            </a:r>
            <a:r>
              <a:rPr lang="en-US" altLang="ko-KR" dirty="0"/>
              <a:t> </a:t>
            </a:r>
            <a:r>
              <a:rPr lang="ko-KR" altLang="en-US" dirty="0"/>
              <a:t>전환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가벼운 게임 예제</a:t>
            </a:r>
          </a:p>
        </p:txBody>
      </p:sp>
    </p:spTree>
    <p:extLst>
      <p:ext uri="{BB962C8B-B14F-4D97-AF65-F5344CB8AC3E}">
        <p14:creationId xmlns:p14="http://schemas.microsoft.com/office/powerpoint/2010/main" val="2592359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OnGUI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점수나 체력 게이지 등의</a:t>
            </a:r>
            <a:r>
              <a:rPr lang="en-US" altLang="ko-KR" dirty="0"/>
              <a:t> </a:t>
            </a:r>
            <a:r>
              <a:rPr lang="ko-KR" altLang="en-US" dirty="0"/>
              <a:t>표시에 사용</a:t>
            </a:r>
            <a:endParaRPr lang="en-US" altLang="ko-KR" dirty="0"/>
          </a:p>
          <a:p>
            <a:r>
              <a:rPr lang="en-US" altLang="ko-KR" dirty="0"/>
              <a:t>Update()</a:t>
            </a:r>
            <a:r>
              <a:rPr lang="ko-KR" altLang="en-US" dirty="0"/>
              <a:t>처럼 매 프레임 자동으로 호출됨</a:t>
            </a:r>
            <a:endParaRPr lang="en-US" altLang="ko-KR" dirty="0"/>
          </a:p>
          <a:p>
            <a:r>
              <a:rPr lang="en-US" altLang="ko-KR" dirty="0"/>
              <a:t>GUI </a:t>
            </a:r>
            <a:r>
              <a:rPr lang="ko-KR" altLang="en-US" dirty="0"/>
              <a:t>클래스의 함수들은 </a:t>
            </a:r>
            <a:r>
              <a:rPr lang="en-US" altLang="ko-KR" dirty="0" err="1"/>
              <a:t>OnGUI</a:t>
            </a:r>
            <a:r>
              <a:rPr lang="en-US" altLang="ko-KR" dirty="0"/>
              <a:t>()</a:t>
            </a:r>
            <a:r>
              <a:rPr lang="ko-KR" altLang="en-US" dirty="0"/>
              <a:t>안에서만 사용 가능</a:t>
            </a:r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1"/>
            <a:r>
              <a:rPr lang="ko-KR" altLang="en-US" dirty="0"/>
              <a:t>사용할 이미지를 </a:t>
            </a:r>
            <a:r>
              <a:rPr lang="en-US" altLang="ko-KR" dirty="0"/>
              <a:t>Project </a:t>
            </a:r>
            <a:r>
              <a:rPr lang="ko-KR" altLang="en-US" dirty="0"/>
              <a:t>탭에 추가하고 </a:t>
            </a:r>
            <a:r>
              <a:rPr lang="en-US" altLang="ko-KR" dirty="0"/>
              <a:t>icon </a:t>
            </a:r>
            <a:r>
              <a:rPr lang="ko-KR" altLang="en-US" dirty="0"/>
              <a:t>변수에 할당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2645" t="23653" r="65224" b="73316"/>
          <a:stretch/>
        </p:blipFill>
        <p:spPr>
          <a:xfrm>
            <a:off x="921965" y="2935343"/>
            <a:ext cx="2004842" cy="316928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532E1C8-06EF-4B9B-8A21-6EE9B960E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965" y="3399631"/>
            <a:ext cx="7610475" cy="2333625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942064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화면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15036EE-5F9D-46CF-AD5B-A2A662F6F0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15"/>
          <a:stretch/>
        </p:blipFill>
        <p:spPr>
          <a:xfrm>
            <a:off x="179512" y="1772816"/>
            <a:ext cx="8784976" cy="3715500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804480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장면 전환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605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장면 전환 준비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전환할 장면 구성</a:t>
            </a:r>
            <a:r>
              <a:rPr lang="en-US" altLang="ko-KR" dirty="0"/>
              <a:t>(</a:t>
            </a:r>
            <a:r>
              <a:rPr lang="en-US" altLang="ko-KR" dirty="0" err="1"/>
              <a:t>Ctrl+N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Plane, Sphere, Point Light </a:t>
            </a:r>
            <a:r>
              <a:rPr lang="ko-KR" altLang="en-US" dirty="0"/>
              <a:t>배치된 </a:t>
            </a:r>
            <a:r>
              <a:rPr lang="en-US" altLang="ko-KR" dirty="0"/>
              <a:t>Scene </a:t>
            </a:r>
            <a:r>
              <a:rPr lang="ko-KR" altLang="en-US" dirty="0"/>
              <a:t>구성</a:t>
            </a:r>
            <a:endParaRPr lang="en-US" altLang="ko-KR" dirty="0"/>
          </a:p>
          <a:p>
            <a:pPr lvl="2"/>
            <a:r>
              <a:rPr lang="ko-KR" altLang="en-US" dirty="0"/>
              <a:t>저장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dirty="0"/>
              <a:t>‘scene2’</a:t>
            </a:r>
          </a:p>
          <a:p>
            <a:pPr lvl="3"/>
            <a:endParaRPr lang="en-US" altLang="ko-KR" dirty="0"/>
          </a:p>
          <a:p>
            <a:r>
              <a:rPr lang="ko-KR" altLang="en-US" dirty="0"/>
              <a:t>첫</a:t>
            </a:r>
            <a:r>
              <a:rPr lang="en-US" altLang="ko-KR" dirty="0"/>
              <a:t> </a:t>
            </a:r>
            <a:r>
              <a:rPr lang="ko-KR" altLang="en-US" dirty="0"/>
              <a:t>번째 </a:t>
            </a:r>
            <a:r>
              <a:rPr lang="en-US" altLang="ko-KR" dirty="0"/>
              <a:t>Scene </a:t>
            </a:r>
            <a:r>
              <a:rPr lang="ko-KR" altLang="en-US" dirty="0"/>
              <a:t>불러오기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scene_transition.cs</a:t>
            </a:r>
            <a:endParaRPr lang="en-US" altLang="ko-KR" dirty="0"/>
          </a:p>
          <a:p>
            <a:pPr lvl="1"/>
            <a:r>
              <a:rPr lang="en-US" altLang="ko-KR" dirty="0"/>
              <a:t>Plane</a:t>
            </a:r>
            <a:r>
              <a:rPr lang="ko-KR" altLang="en-US" dirty="0"/>
              <a:t>에 연결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A1ECA786-07F2-4942-BBB9-37C1555D930A}"/>
              </a:ext>
            </a:extLst>
          </p:cNvPr>
          <p:cNvGrpSpPr/>
          <p:nvPr/>
        </p:nvGrpSpPr>
        <p:grpSpPr>
          <a:xfrm>
            <a:off x="4090274" y="3501009"/>
            <a:ext cx="4912211" cy="2906742"/>
            <a:chOff x="4090274" y="3501009"/>
            <a:chExt cx="4912211" cy="2906742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/>
            <a:srcRect l="20863" t="13528" r="50787" b="59957"/>
            <a:stretch/>
          </p:blipFill>
          <p:spPr>
            <a:xfrm>
              <a:off x="4090274" y="3501009"/>
              <a:ext cx="4912211" cy="2906742"/>
            </a:xfrm>
            <a:prstGeom prst="rect">
              <a:avLst/>
            </a:prstGeom>
            <a:ln>
              <a:solidFill>
                <a:schemeClr val="accent1"/>
              </a:solidFill>
            </a:ln>
            <a:effectLst/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3BBFFCB-EEF6-465E-931A-B230C0BB74D1}"/>
                </a:ext>
              </a:extLst>
            </p:cNvPr>
            <p:cNvSpPr/>
            <p:nvPr/>
          </p:nvSpPr>
          <p:spPr>
            <a:xfrm>
              <a:off x="4389120" y="4285753"/>
              <a:ext cx="2305878" cy="1908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83434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err="1"/>
              <a:t>SceneManager.LoadScene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en-US" altLang="ko-KR" dirty="0" err="1"/>
              <a:t>scene_name</a:t>
            </a:r>
            <a:r>
              <a:rPr lang="en-US" altLang="ko-KR" dirty="0"/>
              <a:t>/</a:t>
            </a:r>
            <a:r>
              <a:rPr lang="en-US" altLang="ko-KR" dirty="0" err="1"/>
              <a:t>scene_index</a:t>
            </a:r>
            <a:r>
              <a:rPr lang="en-US" altLang="ko-KR" dirty="0"/>
              <a:t>, mode)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매개변수에 지정한 </a:t>
            </a:r>
            <a:r>
              <a:rPr lang="en-US" altLang="ko-KR" dirty="0"/>
              <a:t>Scene</a:t>
            </a:r>
            <a:r>
              <a:rPr lang="ko-KR" altLang="en-US" dirty="0"/>
              <a:t>을 불러옴</a:t>
            </a:r>
            <a:endParaRPr lang="en-US" altLang="ko-KR" dirty="0"/>
          </a:p>
          <a:p>
            <a:pPr lvl="1"/>
            <a:r>
              <a:rPr lang="ko-KR" altLang="en-US" dirty="0"/>
              <a:t>서로 다른 공간으로 구성된 장면 사이를</a:t>
            </a:r>
            <a:r>
              <a:rPr lang="en-US" altLang="ko-KR" dirty="0"/>
              <a:t> </a:t>
            </a:r>
            <a:r>
              <a:rPr lang="ko-KR" altLang="en-US" dirty="0"/>
              <a:t>전환하는 효과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 err="1"/>
              <a:t>scene_name</a:t>
            </a:r>
            <a:endParaRPr lang="en-US" altLang="ko-KR" dirty="0"/>
          </a:p>
          <a:p>
            <a:pPr lvl="1"/>
            <a:r>
              <a:rPr lang="ko-KR" altLang="en-US" dirty="0"/>
              <a:t>구성한</a:t>
            </a:r>
            <a:r>
              <a:rPr lang="en-US" altLang="ko-KR" dirty="0"/>
              <a:t> </a:t>
            </a:r>
            <a:r>
              <a:rPr lang="ko-KR" altLang="en-US" dirty="0"/>
              <a:t>장면 이름 또는</a:t>
            </a:r>
            <a:endParaRPr lang="en-US" altLang="ko-KR" dirty="0"/>
          </a:p>
          <a:p>
            <a:r>
              <a:rPr lang="en-US" altLang="ko-KR" dirty="0" err="1"/>
              <a:t>scene_index</a:t>
            </a:r>
            <a:endParaRPr lang="en-US" altLang="ko-KR" dirty="0"/>
          </a:p>
          <a:p>
            <a:pPr lvl="1"/>
            <a:r>
              <a:rPr lang="ko-KR" altLang="en-US" dirty="0"/>
              <a:t>장면의 인덱스 번호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mode: </a:t>
            </a:r>
            <a:r>
              <a:rPr lang="ko-KR" altLang="en-US" dirty="0"/>
              <a:t>선택적</a:t>
            </a:r>
            <a:r>
              <a:rPr lang="en-US" altLang="ko-KR" dirty="0"/>
              <a:t>(</a:t>
            </a:r>
            <a:r>
              <a:rPr lang="ko-KR" altLang="en-US" dirty="0"/>
              <a:t>없으면 </a:t>
            </a:r>
            <a:r>
              <a:rPr lang="en-US" altLang="ko-KR" dirty="0" err="1"/>
              <a:t>LoadSceneMode.Single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 err="1"/>
              <a:t>LoadSceneMode.Single</a:t>
            </a:r>
            <a:endParaRPr lang="en-US" altLang="ko-KR" dirty="0"/>
          </a:p>
          <a:p>
            <a:pPr lvl="2"/>
            <a:r>
              <a:rPr lang="ko-KR" altLang="en-US" dirty="0"/>
              <a:t>현재 </a:t>
            </a:r>
            <a:r>
              <a:rPr lang="ko-KR" altLang="en-US" dirty="0" err="1"/>
              <a:t>로드되어</a:t>
            </a:r>
            <a:r>
              <a:rPr lang="ko-KR" altLang="en-US" dirty="0"/>
              <a:t> 있는 장면을 지우고 새로 불러옴</a:t>
            </a:r>
            <a:endParaRPr lang="en-US" altLang="ko-KR" dirty="0"/>
          </a:p>
          <a:p>
            <a:pPr lvl="1"/>
            <a:r>
              <a:rPr lang="en-US" altLang="ko-KR" dirty="0" err="1"/>
              <a:t>LoadSceneMode.Additive</a:t>
            </a:r>
            <a:endParaRPr lang="en-US" altLang="ko-KR" dirty="0"/>
          </a:p>
          <a:p>
            <a:pPr lvl="2"/>
            <a:r>
              <a:rPr lang="ko-KR" altLang="en-US" dirty="0"/>
              <a:t>현재 </a:t>
            </a:r>
            <a:r>
              <a:rPr lang="ko-KR" altLang="en-US" dirty="0" err="1"/>
              <a:t>로드되어</a:t>
            </a:r>
            <a:r>
              <a:rPr lang="ko-KR" altLang="en-US" dirty="0"/>
              <a:t> 있는 장면에 추가로 겹쳐서 불러옴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84523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Build Settings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‘File’ </a:t>
            </a:r>
            <a:r>
              <a:rPr lang="en-US" altLang="ko-KR" dirty="0">
                <a:sym typeface="Wingdings" panose="05000000000000000000" pitchFamily="2" charset="2"/>
              </a:rPr>
              <a:t> ‘Build Settings…’</a:t>
            </a:r>
          </a:p>
          <a:p>
            <a:pPr lvl="1"/>
            <a:r>
              <a:rPr lang="ko-KR" altLang="en-US" dirty="0">
                <a:sym typeface="Wingdings" panose="05000000000000000000" pitchFamily="2" charset="2"/>
              </a:rPr>
              <a:t>구성한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장면들을 </a:t>
            </a:r>
            <a:r>
              <a:rPr lang="ko-KR" altLang="en-US" dirty="0" err="1">
                <a:sym typeface="Wingdings" panose="05000000000000000000" pitchFamily="2" charset="2"/>
              </a:rPr>
              <a:t>드래그하여</a:t>
            </a:r>
            <a:r>
              <a:rPr lang="ko-KR" altLang="en-US" dirty="0">
                <a:sym typeface="Wingdings" panose="05000000000000000000" pitchFamily="2" charset="2"/>
              </a:rPr>
              <a:t> 등록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b="52475"/>
          <a:stretch/>
        </p:blipFill>
        <p:spPr>
          <a:xfrm>
            <a:off x="619342" y="2473256"/>
            <a:ext cx="8273138" cy="3813264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사각형: 둥근 모서리 4"/>
          <p:cNvSpPr/>
          <p:nvPr/>
        </p:nvSpPr>
        <p:spPr>
          <a:xfrm>
            <a:off x="1027566" y="3204956"/>
            <a:ext cx="648072" cy="432048"/>
          </a:xfrm>
          <a:prstGeom prst="roundRect">
            <a:avLst>
              <a:gd name="adj" fmla="val 7459"/>
            </a:avLst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6877" y="3637004"/>
            <a:ext cx="1029449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scene_name</a:t>
            </a:r>
            <a:endParaRPr lang="ko-KR" altLang="en-US" sz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" name="사각형: 둥근 모서리 6"/>
          <p:cNvSpPr/>
          <p:nvPr/>
        </p:nvSpPr>
        <p:spPr>
          <a:xfrm>
            <a:off x="8524419" y="3192925"/>
            <a:ext cx="216024" cy="432048"/>
          </a:xfrm>
          <a:prstGeom prst="roundRect">
            <a:avLst>
              <a:gd name="adj" fmla="val 7459"/>
            </a:avLst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12360" y="3620419"/>
            <a:ext cx="1026243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scene_index</a:t>
            </a:r>
            <a:endParaRPr lang="ko-KR" altLang="en-US" sz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78480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바닥에 충돌한 횟수가 </a:t>
            </a:r>
            <a:r>
              <a:rPr lang="en-US" altLang="ko-KR" dirty="0"/>
              <a:t>10</a:t>
            </a:r>
            <a:r>
              <a:rPr lang="ko-KR" altLang="en-US" dirty="0"/>
              <a:t>번이 넘을 때마다 초기화</a:t>
            </a:r>
            <a:endParaRPr lang="en-US" altLang="ko-KR" dirty="0"/>
          </a:p>
          <a:p>
            <a:pPr lvl="1"/>
            <a:r>
              <a:rPr lang="ko-KR" altLang="en-US" dirty="0"/>
              <a:t>물체는 아무거나</a:t>
            </a:r>
            <a:endParaRPr lang="en-US" altLang="ko-KR" dirty="0"/>
          </a:p>
          <a:p>
            <a:pPr lvl="2"/>
            <a:r>
              <a:rPr lang="ko-KR" altLang="en-US" dirty="0"/>
              <a:t>처음엔 일정 높이의 허공에서 생성되어 바닥에 떨어지도록</a:t>
            </a:r>
            <a:endParaRPr lang="en-US" altLang="ko-KR" dirty="0"/>
          </a:p>
          <a:p>
            <a:pPr lvl="1"/>
            <a:r>
              <a:rPr lang="ko-KR" altLang="en-US" dirty="0"/>
              <a:t>충돌 횟수 증가 기준</a:t>
            </a:r>
            <a:endParaRPr lang="en-US" altLang="ko-KR" dirty="0"/>
          </a:p>
          <a:p>
            <a:pPr lvl="2"/>
            <a:r>
              <a:rPr lang="ko-KR" altLang="en-US" dirty="0"/>
              <a:t>새로 생성된 물체가 바닥에 떨어져서 부딪히거나</a:t>
            </a:r>
            <a:endParaRPr lang="en-US" altLang="ko-KR" dirty="0"/>
          </a:p>
          <a:p>
            <a:pPr lvl="2"/>
            <a:r>
              <a:rPr lang="ko-KR" altLang="en-US" dirty="0"/>
              <a:t>하나의 물체가 계속 바닥에 튕기면서 부딪히거나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화면에서 잘 보이는 곳에 충돌한 횟수를 디스플레이</a:t>
            </a:r>
            <a:endParaRPr lang="en-US" altLang="ko-KR" dirty="0"/>
          </a:p>
          <a:p>
            <a:pPr lvl="1"/>
            <a:r>
              <a:rPr lang="en-US" altLang="ko-KR"/>
              <a:t>20~21 </a:t>
            </a:r>
            <a:r>
              <a:rPr lang="ko-KR" altLang="en-US" dirty="0"/>
              <a:t>페이지</a:t>
            </a:r>
            <a:r>
              <a:rPr lang="en-US" altLang="ko-KR" dirty="0"/>
              <a:t> </a:t>
            </a:r>
            <a:r>
              <a:rPr lang="ko-KR" altLang="en-US" dirty="0"/>
              <a:t>참조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</a:t>
            </a:r>
            <a:r>
              <a:rPr lang="en-US" altLang="ko-KR" dirty="0"/>
              <a:t>#4: </a:t>
            </a:r>
            <a:r>
              <a:rPr lang="ko-KR" altLang="en-US" dirty="0"/>
              <a:t>물체 충돌과 장면 전환</a:t>
            </a:r>
          </a:p>
        </p:txBody>
      </p:sp>
    </p:spTree>
    <p:extLst>
      <p:ext uri="{BB962C8B-B14F-4D97-AF65-F5344CB8AC3E}">
        <p14:creationId xmlns:p14="http://schemas.microsoft.com/office/powerpoint/2010/main" val="1641365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</a:t>
            </a:r>
            <a:r>
              <a:rPr lang="en-US" altLang="ko-KR" dirty="0"/>
              <a:t>#4: </a:t>
            </a:r>
            <a:r>
              <a:rPr lang="ko-KR" altLang="en-US" dirty="0"/>
              <a:t>물체 충돌과 장면 전환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스마트리드에 업로드</a:t>
            </a:r>
            <a:endParaRPr lang="en-US" altLang="ko-KR" dirty="0"/>
          </a:p>
          <a:p>
            <a:pPr lvl="1"/>
            <a:r>
              <a:rPr lang="ko-KR" altLang="en-US" dirty="0"/>
              <a:t>공지사항의 </a:t>
            </a:r>
            <a:r>
              <a:rPr lang="en-US" altLang="ko-KR" dirty="0"/>
              <a:t>‘</a:t>
            </a:r>
            <a:r>
              <a:rPr lang="ko-KR" altLang="en-US" dirty="0"/>
              <a:t>실습과제 제출 시 유의사항</a:t>
            </a:r>
            <a:r>
              <a:rPr lang="en-US" altLang="ko-KR" dirty="0"/>
              <a:t>’ </a:t>
            </a:r>
            <a:r>
              <a:rPr lang="ko-KR" altLang="en-US" dirty="0"/>
              <a:t>게시물에</a:t>
            </a:r>
            <a:r>
              <a:rPr lang="en-US" altLang="ko-KR" dirty="0"/>
              <a:t> </a:t>
            </a:r>
            <a:r>
              <a:rPr lang="ko-KR" altLang="en-US" dirty="0"/>
              <a:t>첨부된 </a:t>
            </a:r>
            <a:r>
              <a:rPr lang="en-US" altLang="ko-KR" dirty="0"/>
              <a:t>template </a:t>
            </a:r>
            <a:r>
              <a:rPr lang="ko-KR" altLang="en-US" dirty="0"/>
              <a:t>프로젝트를 기반으로 과제 작업할 것</a:t>
            </a:r>
            <a:endParaRPr lang="en-US" altLang="ko-KR" dirty="0"/>
          </a:p>
          <a:p>
            <a:pPr lvl="1"/>
            <a:r>
              <a:rPr lang="ko-KR" altLang="en-US" dirty="0"/>
              <a:t>과제를</a:t>
            </a:r>
            <a:r>
              <a:rPr lang="en-US" altLang="ko-KR" dirty="0"/>
              <a:t> </a:t>
            </a:r>
            <a:r>
              <a:rPr lang="ko-KR" altLang="en-US" dirty="0"/>
              <a:t>실행하여 동작하는 모습을 영상으로 캡쳐</a:t>
            </a:r>
            <a:endParaRPr lang="en-US" altLang="ko-KR" dirty="0"/>
          </a:p>
          <a:p>
            <a:pPr lvl="2"/>
            <a:r>
              <a:rPr lang="en-US" altLang="ko-KR" dirty="0"/>
              <a:t>Game </a:t>
            </a:r>
            <a:r>
              <a:rPr lang="ko-KR" altLang="en-US" dirty="0"/>
              <a:t>탭만 </a:t>
            </a:r>
            <a:r>
              <a:rPr lang="ko-KR" altLang="en-US" dirty="0" err="1"/>
              <a:t>캡쳐하면</a:t>
            </a:r>
            <a:r>
              <a:rPr lang="ko-KR" altLang="en-US" dirty="0"/>
              <a:t> 됨</a:t>
            </a:r>
            <a:endParaRPr lang="en-US" altLang="ko-KR" dirty="0"/>
          </a:p>
          <a:p>
            <a:pPr lvl="2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_4.avi </a:t>
            </a:r>
            <a:r>
              <a:rPr lang="ko-KR" altLang="en-US" dirty="0"/>
              <a:t>또는 학번</a:t>
            </a:r>
            <a:r>
              <a:rPr lang="en-US" altLang="ko-KR" dirty="0"/>
              <a:t>_4.mp4</a:t>
            </a:r>
          </a:p>
          <a:p>
            <a:pPr lvl="1"/>
            <a:r>
              <a:rPr lang="ko-KR" altLang="en-US" dirty="0"/>
              <a:t>프로젝트 폴더 압축</a:t>
            </a:r>
            <a:endParaRPr lang="en-US" altLang="ko-KR" dirty="0"/>
          </a:p>
          <a:p>
            <a:pPr lvl="2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_4.zip</a:t>
            </a:r>
          </a:p>
          <a:p>
            <a:endParaRPr lang="en-US" altLang="ko-KR" dirty="0"/>
          </a:p>
          <a:p>
            <a:r>
              <a:rPr lang="ko-KR" altLang="en-US" dirty="0"/>
              <a:t>제출기한</a:t>
            </a:r>
            <a:r>
              <a:rPr lang="en-US" altLang="ko-KR" dirty="0"/>
              <a:t>(</a:t>
            </a:r>
            <a:r>
              <a:rPr lang="ko-KR" altLang="en-US" dirty="0"/>
              <a:t>연장</a:t>
            </a:r>
            <a:r>
              <a:rPr lang="en-US" altLang="ko-KR" dirty="0"/>
              <a:t> </a:t>
            </a:r>
            <a:r>
              <a:rPr lang="ko-KR" altLang="en-US" dirty="0"/>
              <a:t>제출 가능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2020/10/12, 23:59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91696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가벼운 게임 예제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92379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100" y="2492896"/>
            <a:ext cx="5137067" cy="39520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간단한 게임 기획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버튼 클릭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</a:t>
            </a:r>
            <a:r>
              <a:rPr lang="ko-KR" altLang="en-US" dirty="0"/>
              <a:t>결과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플레이어 캐릭터를 </a:t>
            </a:r>
            <a:r>
              <a:rPr lang="ko-KR" altLang="en-US" dirty="0" err="1"/>
              <a:t>점프시킴</a:t>
            </a:r>
            <a:endParaRPr lang="en-US" altLang="ko-KR" dirty="0"/>
          </a:p>
          <a:p>
            <a:pPr lvl="1"/>
            <a:r>
              <a:rPr lang="ko-KR" altLang="en-US" dirty="0"/>
              <a:t>준비된 목표지점에 닿으면 성공</a:t>
            </a:r>
            <a:endParaRPr lang="en-US" altLang="ko-KR" dirty="0"/>
          </a:p>
          <a:p>
            <a:pPr lvl="1"/>
            <a:r>
              <a:rPr lang="ko-KR" altLang="en-US" dirty="0"/>
              <a:t>떨어지면 실패</a:t>
            </a:r>
          </a:p>
        </p:txBody>
      </p:sp>
    </p:spTree>
    <p:extLst>
      <p:ext uri="{BB962C8B-B14F-4D97-AF65-F5344CB8AC3E}">
        <p14:creationId xmlns:p14="http://schemas.microsoft.com/office/powerpoint/2010/main" val="3394922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계층구조 설정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6529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공간</a:t>
            </a:r>
            <a:r>
              <a:rPr lang="en-US" altLang="ko-KR" dirty="0"/>
              <a:t> </a:t>
            </a:r>
            <a:r>
              <a:rPr lang="ko-KR" altLang="en-US" dirty="0"/>
              <a:t>디자인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유니토를</a:t>
            </a:r>
            <a:r>
              <a:rPr lang="ko-KR" altLang="en-US" dirty="0"/>
              <a:t> </a:t>
            </a:r>
            <a:r>
              <a:rPr lang="en-US" altLang="ko-KR" dirty="0"/>
              <a:t>Import</a:t>
            </a:r>
          </a:p>
          <a:p>
            <a:pPr lvl="1"/>
            <a:r>
              <a:rPr lang="en-US" altLang="ko-KR" dirty="0"/>
              <a:t>Prefabs </a:t>
            </a:r>
            <a:r>
              <a:rPr lang="ko-KR" altLang="en-US" dirty="0"/>
              <a:t>폴더</a:t>
            </a:r>
            <a:r>
              <a:rPr lang="en-US" altLang="ko-KR" dirty="0"/>
              <a:t> </a:t>
            </a:r>
            <a:r>
              <a:rPr lang="ko-KR" altLang="en-US" dirty="0"/>
              <a:t>안의 </a:t>
            </a:r>
            <a:r>
              <a:rPr lang="en-US" altLang="ko-KR" dirty="0" err="1"/>
              <a:t>unito</a:t>
            </a:r>
            <a:r>
              <a:rPr lang="ko-KR" altLang="en-US" dirty="0"/>
              <a:t>를 계층구조 탭으로 드래그</a:t>
            </a:r>
            <a:endParaRPr lang="en-US" altLang="ko-KR" dirty="0"/>
          </a:p>
          <a:p>
            <a:pPr lvl="1"/>
            <a:r>
              <a:rPr lang="en-US" altLang="ko-KR" dirty="0"/>
              <a:t>Animation: ‘12_walk’</a:t>
            </a:r>
          </a:p>
          <a:p>
            <a:pPr lvl="1"/>
            <a:r>
              <a:rPr lang="en-US" altLang="ko-KR" dirty="0" err="1"/>
              <a:t>Rigidbody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Sphere</a:t>
            </a:r>
            <a:r>
              <a:rPr lang="ko-KR" altLang="en-US" dirty="0"/>
              <a:t> </a:t>
            </a:r>
            <a:r>
              <a:rPr lang="en-US" altLang="ko-KR" dirty="0"/>
              <a:t>Collider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2"/>
            <a:r>
              <a:rPr lang="en-US" altLang="ko-KR" dirty="0"/>
              <a:t>Center: (0, 1, 0)</a:t>
            </a:r>
          </a:p>
          <a:p>
            <a:pPr lvl="2"/>
            <a:r>
              <a:rPr lang="en-US" altLang="ko-KR" dirty="0"/>
              <a:t>Radius: 1</a:t>
            </a:r>
          </a:p>
          <a:p>
            <a:pPr lvl="1"/>
            <a:r>
              <a:rPr lang="en-US" altLang="ko-KR" dirty="0"/>
              <a:t>Z</a:t>
            </a:r>
            <a:r>
              <a:rPr lang="ko-KR" altLang="en-US" dirty="0"/>
              <a:t>축 방향 이동을 제한</a:t>
            </a:r>
            <a:endParaRPr lang="en-US" altLang="ko-KR" dirty="0"/>
          </a:p>
          <a:p>
            <a:pPr lvl="2"/>
            <a:r>
              <a:rPr lang="en-US" altLang="ko-KR" dirty="0" err="1"/>
              <a:t>Rigidbody</a:t>
            </a:r>
            <a:r>
              <a:rPr lang="en-US" altLang="ko-KR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 Constraints  </a:t>
            </a:r>
            <a:r>
              <a:rPr lang="en-US" altLang="ko-KR" dirty="0"/>
              <a:t>Freeze Position, ‘Z’ </a:t>
            </a:r>
            <a:r>
              <a:rPr lang="ko-KR" altLang="en-US" dirty="0"/>
              <a:t>체크</a:t>
            </a:r>
            <a:endParaRPr lang="en-US" altLang="ko-KR" dirty="0"/>
          </a:p>
          <a:p>
            <a:pPr lvl="1"/>
            <a:r>
              <a:rPr lang="en-US" altLang="ko-KR" dirty="0"/>
              <a:t>Position: (0, 0, 0)</a:t>
            </a:r>
          </a:p>
          <a:p>
            <a:pPr lvl="1"/>
            <a:r>
              <a:rPr lang="en-US" altLang="ko-KR" dirty="0"/>
              <a:t>Rotation: (0, 90, 0)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5706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공간</a:t>
            </a:r>
            <a:r>
              <a:rPr lang="en-US" altLang="ko-KR" dirty="0"/>
              <a:t> </a:t>
            </a:r>
            <a:r>
              <a:rPr lang="ko-KR" altLang="en-US" dirty="0"/>
              <a:t>디자인 결과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7045" r="53937" b="46498"/>
          <a:stretch/>
        </p:blipFill>
        <p:spPr>
          <a:xfrm>
            <a:off x="262490" y="1412776"/>
            <a:ext cx="8619020" cy="4889704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5567951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발판과 목표 지점 생성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Cube </a:t>
            </a:r>
            <a:r>
              <a:rPr lang="ko-KR" altLang="en-US" dirty="0"/>
              <a:t>생성</a:t>
            </a:r>
            <a:r>
              <a:rPr lang="en-US" altLang="ko-KR" dirty="0"/>
              <a:t>: </a:t>
            </a:r>
            <a:r>
              <a:rPr lang="ko-KR" altLang="en-US" dirty="0"/>
              <a:t>각각 </a:t>
            </a:r>
            <a:r>
              <a:rPr lang="en-US" altLang="ko-KR" dirty="0"/>
              <a:t>floor, goal</a:t>
            </a:r>
            <a:r>
              <a:rPr lang="ko-KR" altLang="en-US" dirty="0"/>
              <a:t>로 이름 변경</a:t>
            </a:r>
            <a:endParaRPr lang="en-US" altLang="ko-KR" dirty="0"/>
          </a:p>
          <a:p>
            <a:pPr lvl="1"/>
            <a:r>
              <a:rPr lang="ko-KR" altLang="en-US" dirty="0"/>
              <a:t>기본 크기로 생성</a:t>
            </a:r>
            <a:endParaRPr lang="en-US" altLang="ko-KR" dirty="0"/>
          </a:p>
          <a:p>
            <a:pPr lvl="1"/>
            <a:r>
              <a:rPr lang="en-US" altLang="ko-KR" dirty="0"/>
              <a:t>floor</a:t>
            </a:r>
          </a:p>
          <a:p>
            <a:pPr lvl="2"/>
            <a:r>
              <a:rPr lang="en-US" altLang="ko-KR" dirty="0"/>
              <a:t>Position: (0, -1, 0)</a:t>
            </a:r>
          </a:p>
          <a:p>
            <a:pPr lvl="1"/>
            <a:r>
              <a:rPr lang="en-US" altLang="ko-KR" dirty="0"/>
              <a:t>goal</a:t>
            </a:r>
          </a:p>
          <a:p>
            <a:pPr lvl="2"/>
            <a:r>
              <a:rPr lang="en-US" altLang="ko-KR" dirty="0"/>
              <a:t>Position: (8, -1, 0)</a:t>
            </a:r>
          </a:p>
          <a:p>
            <a:endParaRPr lang="en-US" altLang="ko-KR" dirty="0"/>
          </a:p>
          <a:p>
            <a:r>
              <a:rPr lang="en-US" altLang="ko-KR" dirty="0"/>
              <a:t>Material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r>
              <a:rPr lang="ko-KR" altLang="en-US" dirty="0"/>
              <a:t>원하는 색으로 변경</a:t>
            </a:r>
            <a:endParaRPr lang="en-US" altLang="ko-KR" dirty="0"/>
          </a:p>
          <a:p>
            <a:pPr lvl="1"/>
            <a:r>
              <a:rPr lang="en-US" altLang="ko-KR" dirty="0"/>
              <a:t>goal</a:t>
            </a:r>
            <a:r>
              <a:rPr lang="ko-KR" altLang="en-US" dirty="0"/>
              <a:t>에 할당</a:t>
            </a:r>
          </a:p>
        </p:txBody>
      </p:sp>
    </p:spTree>
    <p:extLst>
      <p:ext uri="{BB962C8B-B14F-4D97-AF65-F5344CB8AC3E}">
        <p14:creationId xmlns:p14="http://schemas.microsoft.com/office/powerpoint/2010/main" val="640573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t="7101" r="53937" b="46447"/>
          <a:stretch/>
        </p:blipFill>
        <p:spPr>
          <a:xfrm>
            <a:off x="275759" y="1420588"/>
            <a:ext cx="8592481" cy="4874079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발판과 목표 지점 생성 결과</a:t>
            </a:r>
          </a:p>
        </p:txBody>
      </p:sp>
    </p:spTree>
    <p:extLst>
      <p:ext uri="{BB962C8B-B14F-4D97-AF65-F5344CB8AC3E}">
        <p14:creationId xmlns:p14="http://schemas.microsoft.com/office/powerpoint/2010/main" val="37586712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player_ctrl.cs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041B262-8105-4A25-B957-269BFCDF7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246872"/>
            <a:ext cx="7344816" cy="5112196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3EDE486-4470-42AF-8001-E5315672B58D}"/>
              </a:ext>
            </a:extLst>
          </p:cNvPr>
          <p:cNvSpPr/>
          <p:nvPr/>
        </p:nvSpPr>
        <p:spPr>
          <a:xfrm>
            <a:off x="1630017" y="4285753"/>
            <a:ext cx="3681454" cy="421419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AB88A4-4314-48B6-BE8A-FE371F1CDEED}"/>
              </a:ext>
            </a:extLst>
          </p:cNvPr>
          <p:cNvSpPr txBox="1"/>
          <p:nvPr/>
        </p:nvSpPr>
        <p:spPr>
          <a:xfrm>
            <a:off x="3923928" y="4013188"/>
            <a:ext cx="3433953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마우스 왼쪽 버튼을 누르고 있는 동안 힘을 축적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E221275-6130-4289-9600-5DE1E7E70517}"/>
              </a:ext>
            </a:extLst>
          </p:cNvPr>
          <p:cNvSpPr/>
          <p:nvPr/>
        </p:nvSpPr>
        <p:spPr>
          <a:xfrm>
            <a:off x="1630017" y="5517232"/>
            <a:ext cx="6074797" cy="423192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2F1A89-D28D-48FF-B671-740409CBCDDA}"/>
              </a:ext>
            </a:extLst>
          </p:cNvPr>
          <p:cNvSpPr txBox="1"/>
          <p:nvPr/>
        </p:nvSpPr>
        <p:spPr>
          <a:xfrm>
            <a:off x="3923928" y="5940193"/>
            <a:ext cx="4875053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ko-KR" altLang="en-US" sz="1200" b="1" dirty="0" err="1">
                <a:latin typeface="Trebuchet MS" panose="020B0603020202020204" pitchFamily="34" charset="0"/>
                <a:ea typeface="맑은 고딕" panose="020B0503020000020004" pitchFamily="50" charset="-127"/>
              </a:rPr>
              <a:t>유니토가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 일정 높이 아래로 떨어지거나</a:t>
            </a:r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, 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마우스 오른쪽 버튼을 누르면</a:t>
            </a:r>
            <a:endParaRPr lang="en-US" altLang="ko-KR" sz="1200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  <a:p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현재 </a:t>
            </a:r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Scene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을 불러옴</a:t>
            </a:r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재시작</a:t>
            </a:r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)</a:t>
            </a:r>
            <a:endParaRPr lang="ko-KR" altLang="en-US" sz="1200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9088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player_control.cs</a:t>
            </a:r>
            <a:r>
              <a:rPr lang="en-US" altLang="ko-KR" dirty="0"/>
              <a:t> </a:t>
            </a:r>
            <a:r>
              <a:rPr lang="ko-KR" altLang="en-US" dirty="0"/>
              <a:t>동작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53735" r="53937" b="1891"/>
          <a:stretch/>
        </p:blipFill>
        <p:spPr>
          <a:xfrm>
            <a:off x="271490" y="1484784"/>
            <a:ext cx="8592481" cy="465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0063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goal_ctrl.cs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8500" t="17475" r="50404" b="46516"/>
          <a:stretch/>
        </p:blipFill>
        <p:spPr>
          <a:xfrm>
            <a:off x="456164" y="1297621"/>
            <a:ext cx="7860252" cy="5120014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7695246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C515CC-E2D4-4C11-9917-3BE2AE57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Goal</a:t>
            </a:r>
            <a:r>
              <a:rPr lang="ko-KR" altLang="en-US" dirty="0"/>
              <a:t>에 도착했을 때 멈춤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5A4712-C5C5-48AD-9F1A-0B150C6C5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RigidbodyConstraints</a:t>
            </a:r>
            <a:endParaRPr lang="en-US" altLang="ko-KR" dirty="0"/>
          </a:p>
          <a:p>
            <a:pPr lvl="1"/>
            <a:r>
              <a:rPr lang="en-US" altLang="ko-KR" dirty="0" err="1"/>
              <a:t>Rigidbody</a:t>
            </a:r>
            <a:r>
              <a:rPr lang="ko-KR" altLang="en-US" dirty="0"/>
              <a:t>가 추가된 물체의 움직임에 제약을 부여</a:t>
            </a:r>
            <a:endParaRPr lang="en-US" altLang="ko-KR" dirty="0"/>
          </a:p>
          <a:p>
            <a:pPr lvl="2"/>
            <a:r>
              <a:rPr lang="ko-KR" altLang="en-US" dirty="0"/>
              <a:t>물리적인 반응에 대한 움직임만 해당</a:t>
            </a:r>
            <a:r>
              <a:rPr lang="en-US" altLang="ko-KR" dirty="0"/>
              <a:t>, Translate()</a:t>
            </a:r>
            <a:r>
              <a:rPr lang="ko-KR" altLang="en-US" dirty="0"/>
              <a:t>는 적용됨</a:t>
            </a:r>
            <a:endParaRPr lang="en-US" altLang="ko-KR" dirty="0"/>
          </a:p>
          <a:p>
            <a:pPr lvl="1"/>
            <a:r>
              <a:rPr lang="en-US" altLang="ko-KR" dirty="0" err="1"/>
              <a:t>FreezeAll</a:t>
            </a:r>
            <a:r>
              <a:rPr lang="en-US" altLang="ko-KR" dirty="0"/>
              <a:t>: </a:t>
            </a:r>
            <a:r>
              <a:rPr lang="ko-KR" altLang="en-US" dirty="0"/>
              <a:t>물체의 이동과 회전을 전부 금지시킴</a:t>
            </a:r>
            <a:endParaRPr lang="en-US" altLang="ko-KR" dirty="0"/>
          </a:p>
          <a:p>
            <a:pPr lvl="2"/>
            <a:r>
              <a:rPr lang="en-US" altLang="ko-KR" dirty="0" err="1"/>
              <a:t>FreezePosition</a:t>
            </a:r>
            <a:r>
              <a:rPr lang="en-US" altLang="ko-KR" dirty="0"/>
              <a:t>: </a:t>
            </a:r>
            <a:r>
              <a:rPr lang="ko-KR" altLang="en-US" dirty="0"/>
              <a:t>물체의 이동을 금지시킴</a:t>
            </a:r>
            <a:endParaRPr lang="en-US" altLang="ko-KR" dirty="0"/>
          </a:p>
          <a:p>
            <a:pPr lvl="3"/>
            <a:r>
              <a:rPr lang="en-US" altLang="ko-KR" dirty="0" err="1"/>
              <a:t>FreezePositionX</a:t>
            </a:r>
            <a:r>
              <a:rPr lang="en-US" altLang="ko-KR" dirty="0"/>
              <a:t>, </a:t>
            </a:r>
            <a:r>
              <a:rPr lang="en-US" altLang="ko-KR" dirty="0" err="1"/>
              <a:t>FreezePositionY</a:t>
            </a:r>
            <a:r>
              <a:rPr lang="en-US" altLang="ko-KR" dirty="0"/>
              <a:t>, </a:t>
            </a:r>
            <a:r>
              <a:rPr lang="en-US" altLang="ko-KR" dirty="0" err="1"/>
              <a:t>FreezePositionZ</a:t>
            </a:r>
            <a:endParaRPr lang="en-US" altLang="ko-KR" dirty="0"/>
          </a:p>
          <a:p>
            <a:pPr lvl="2"/>
            <a:r>
              <a:rPr lang="en-US" altLang="ko-KR" dirty="0" err="1"/>
              <a:t>FreezeRotation</a:t>
            </a:r>
            <a:r>
              <a:rPr lang="en-US" altLang="ko-KR" dirty="0"/>
              <a:t>: </a:t>
            </a:r>
            <a:r>
              <a:rPr lang="ko-KR" altLang="en-US" dirty="0"/>
              <a:t>물체의 회전을 금지시킴</a:t>
            </a:r>
            <a:endParaRPr lang="en-US" altLang="ko-KR" dirty="0"/>
          </a:p>
          <a:p>
            <a:pPr lvl="3"/>
            <a:r>
              <a:rPr lang="en-US" altLang="ko-KR" dirty="0" err="1"/>
              <a:t>FreezeRotationX</a:t>
            </a:r>
            <a:r>
              <a:rPr lang="en-US" altLang="ko-KR" dirty="0"/>
              <a:t>, </a:t>
            </a:r>
            <a:r>
              <a:rPr lang="en-US" altLang="ko-KR" dirty="0" err="1"/>
              <a:t>FreezeRotationY</a:t>
            </a:r>
            <a:r>
              <a:rPr lang="en-US" altLang="ko-KR" dirty="0"/>
              <a:t>, </a:t>
            </a:r>
            <a:r>
              <a:rPr lang="en-US" altLang="ko-KR" dirty="0" err="1"/>
              <a:t>FreezeRotationZ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F4C210-C76B-4741-A06B-66F0DCF4F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528168"/>
            <a:ext cx="8640960" cy="1180752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9964118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</a:t>
            </a:r>
            <a:r>
              <a:rPr lang="en-US" altLang="ko-KR" dirty="0"/>
              <a:t>#5: </a:t>
            </a:r>
            <a:r>
              <a:rPr lang="ko-KR" altLang="en-US" dirty="0"/>
              <a:t>레벨 디자인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Goal</a:t>
            </a:r>
            <a:r>
              <a:rPr lang="ko-KR" altLang="en-US" dirty="0"/>
              <a:t>이 무작위 </a:t>
            </a:r>
            <a:r>
              <a:rPr lang="en-US" altLang="ko-KR" dirty="0"/>
              <a:t>x, y </a:t>
            </a:r>
            <a:r>
              <a:rPr lang="ko-KR" altLang="en-US" dirty="0"/>
              <a:t>좌표에 위치하도록 생성</a:t>
            </a:r>
            <a:endParaRPr lang="en-US" altLang="ko-KR" dirty="0"/>
          </a:p>
          <a:p>
            <a:pPr lvl="2"/>
            <a:r>
              <a:rPr lang="ko-KR" altLang="en-US" dirty="0"/>
              <a:t>처음 시작할 때나 실패하여 </a:t>
            </a:r>
            <a:r>
              <a:rPr lang="ko-KR" altLang="en-US" dirty="0" err="1"/>
              <a:t>재시작할</a:t>
            </a:r>
            <a:r>
              <a:rPr lang="ko-KR" altLang="en-US" dirty="0"/>
              <a:t> 때 모두</a:t>
            </a:r>
            <a:endParaRPr lang="en-US" altLang="ko-KR" dirty="0"/>
          </a:p>
          <a:p>
            <a:pPr lvl="1"/>
            <a:r>
              <a:rPr lang="en-US" altLang="ko-KR" dirty="0"/>
              <a:t>x</a:t>
            </a:r>
            <a:r>
              <a:rPr lang="ko-KR" altLang="en-US" dirty="0"/>
              <a:t>좌표의 범위</a:t>
            </a:r>
            <a:r>
              <a:rPr lang="en-US" altLang="ko-KR" dirty="0"/>
              <a:t>: 5.0~10.0</a:t>
            </a:r>
          </a:p>
          <a:p>
            <a:pPr lvl="1"/>
            <a:r>
              <a:rPr lang="en-US" altLang="ko-KR" dirty="0"/>
              <a:t>y</a:t>
            </a:r>
            <a:r>
              <a:rPr lang="ko-KR" altLang="en-US" dirty="0"/>
              <a:t>좌표의 범위</a:t>
            </a:r>
            <a:r>
              <a:rPr lang="en-US" altLang="ko-KR" dirty="0"/>
              <a:t>: -3.0~1.0</a:t>
            </a:r>
          </a:p>
          <a:p>
            <a:endParaRPr lang="en-US" altLang="ko-KR" dirty="0"/>
          </a:p>
          <a:p>
            <a:r>
              <a:rPr lang="ko-KR" altLang="en-US" dirty="0"/>
              <a:t>발판 크기 변경 불가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동영상으로</a:t>
            </a:r>
            <a:r>
              <a:rPr lang="en-US" altLang="ko-KR" dirty="0"/>
              <a:t> </a:t>
            </a:r>
            <a:r>
              <a:rPr lang="ko-KR" altLang="en-US" dirty="0"/>
              <a:t>실행 결과 캡쳐</a:t>
            </a:r>
            <a:endParaRPr lang="en-US" altLang="ko-KR" dirty="0"/>
          </a:p>
          <a:p>
            <a:pPr lvl="1"/>
            <a:r>
              <a:rPr lang="en-US" altLang="ko-KR" dirty="0"/>
              <a:t>3</a:t>
            </a:r>
            <a:r>
              <a:rPr lang="ko-KR" altLang="en-US" dirty="0"/>
              <a:t>번 연속 </a:t>
            </a:r>
            <a:r>
              <a:rPr lang="en-US" altLang="ko-KR" dirty="0"/>
              <a:t>‘Success’</a:t>
            </a:r>
          </a:p>
          <a:p>
            <a:pPr lvl="1"/>
            <a:r>
              <a:rPr lang="en-US" altLang="ko-KR" dirty="0"/>
              <a:t>Game </a:t>
            </a:r>
            <a:r>
              <a:rPr lang="ko-KR" altLang="en-US" dirty="0"/>
              <a:t>탭만 </a:t>
            </a:r>
            <a:r>
              <a:rPr lang="ko-KR" altLang="en-US" dirty="0" err="1"/>
              <a:t>캡쳐하면</a:t>
            </a:r>
            <a:r>
              <a:rPr lang="ko-KR" altLang="en-US" dirty="0"/>
              <a:t> 됨</a:t>
            </a:r>
            <a:endParaRPr lang="en-US" altLang="ko-KR" dirty="0"/>
          </a:p>
          <a:p>
            <a:pPr lvl="1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_5.avi </a:t>
            </a:r>
            <a:r>
              <a:rPr lang="ko-KR" altLang="en-US" dirty="0"/>
              <a:t>또는 학번</a:t>
            </a:r>
            <a:r>
              <a:rPr lang="en-US" altLang="ko-KR" dirty="0"/>
              <a:t>_5.mp4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20762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</a:t>
            </a:r>
            <a:r>
              <a:rPr lang="en-US" altLang="ko-KR" dirty="0"/>
              <a:t>#5: </a:t>
            </a:r>
            <a:r>
              <a:rPr lang="ko-KR" altLang="en-US" dirty="0"/>
              <a:t>레벨 디자인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스마트리드에 업로드</a:t>
            </a:r>
            <a:endParaRPr lang="en-US" altLang="ko-KR" dirty="0"/>
          </a:p>
          <a:p>
            <a:pPr lvl="1"/>
            <a:r>
              <a:rPr lang="ko-KR" altLang="en-US" dirty="0"/>
              <a:t>공지사항의 </a:t>
            </a:r>
            <a:r>
              <a:rPr lang="en-US" altLang="ko-KR" dirty="0"/>
              <a:t>‘</a:t>
            </a:r>
            <a:r>
              <a:rPr lang="ko-KR" altLang="en-US" dirty="0"/>
              <a:t>실습과제 제출 시 유의사항</a:t>
            </a:r>
            <a:r>
              <a:rPr lang="en-US" altLang="ko-KR" dirty="0"/>
              <a:t>’ </a:t>
            </a:r>
            <a:r>
              <a:rPr lang="ko-KR" altLang="en-US" dirty="0"/>
              <a:t>게시물에</a:t>
            </a:r>
            <a:r>
              <a:rPr lang="en-US" altLang="ko-KR" dirty="0"/>
              <a:t> </a:t>
            </a:r>
            <a:r>
              <a:rPr lang="ko-KR" altLang="en-US" dirty="0"/>
              <a:t>첨부된 </a:t>
            </a:r>
            <a:r>
              <a:rPr lang="en-US" altLang="ko-KR" dirty="0"/>
              <a:t>template </a:t>
            </a:r>
            <a:r>
              <a:rPr lang="ko-KR" altLang="en-US" dirty="0"/>
              <a:t>프로젝트를 기반으로 과제 작업할 것</a:t>
            </a:r>
            <a:endParaRPr lang="en-US" altLang="ko-KR" dirty="0"/>
          </a:p>
          <a:p>
            <a:pPr lvl="1"/>
            <a:r>
              <a:rPr lang="ko-KR" altLang="en-US" dirty="0"/>
              <a:t>프로젝트 폴더 압축</a:t>
            </a:r>
            <a:endParaRPr lang="en-US" altLang="ko-KR" dirty="0"/>
          </a:p>
          <a:p>
            <a:pPr lvl="2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_5.zip</a:t>
            </a:r>
          </a:p>
          <a:p>
            <a:endParaRPr lang="en-US" altLang="ko-KR" dirty="0"/>
          </a:p>
          <a:p>
            <a:r>
              <a:rPr lang="ko-KR" altLang="en-US" dirty="0"/>
              <a:t>제출기한</a:t>
            </a:r>
            <a:r>
              <a:rPr lang="en-US" altLang="ko-KR" dirty="0"/>
              <a:t>(</a:t>
            </a:r>
            <a:r>
              <a:rPr lang="ko-KR" altLang="en-US" dirty="0"/>
              <a:t>연장</a:t>
            </a:r>
            <a:r>
              <a:rPr lang="en-US" altLang="ko-KR" dirty="0"/>
              <a:t> </a:t>
            </a:r>
            <a:r>
              <a:rPr lang="ko-KR" altLang="en-US" dirty="0"/>
              <a:t>제출 가능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2020/10/18, 23:59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1755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46063" t="6601" b="80799"/>
          <a:stretch/>
        </p:blipFill>
        <p:spPr>
          <a:xfrm>
            <a:off x="919024" y="5478763"/>
            <a:ext cx="7416824" cy="974573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계층구조의 의미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자식 물체</a:t>
            </a:r>
            <a:r>
              <a:rPr lang="en-US" altLang="ko-KR" dirty="0"/>
              <a:t>:</a:t>
            </a:r>
            <a:r>
              <a:rPr lang="ko-KR" altLang="en-US" dirty="0"/>
              <a:t> 부모 물체에 종속되어 함께 이동</a:t>
            </a:r>
            <a:endParaRPr lang="en-US" altLang="ko-KR" dirty="0"/>
          </a:p>
          <a:p>
            <a:pPr lvl="1"/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/>
              <a:t>플레이어가 무기를 장착하는 경우</a:t>
            </a:r>
            <a:endParaRPr lang="en-US" altLang="ko-KR" dirty="0"/>
          </a:p>
          <a:p>
            <a:pPr lvl="2"/>
            <a:r>
              <a:rPr lang="ko-KR" altLang="en-US" dirty="0"/>
              <a:t>무기를 플레이어의 자식으로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물체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Cube(</a:t>
            </a:r>
            <a:r>
              <a:rPr lang="ko-KR" altLang="en-US" dirty="0"/>
              <a:t>자식</a:t>
            </a:r>
            <a:r>
              <a:rPr lang="en-US" altLang="ko-KR" dirty="0"/>
              <a:t>)</a:t>
            </a:r>
            <a:r>
              <a:rPr lang="ko-KR" altLang="en-US" dirty="0"/>
              <a:t>를 </a:t>
            </a:r>
            <a:r>
              <a:rPr lang="en-US" altLang="ko-KR" dirty="0"/>
              <a:t>Sphere(</a:t>
            </a:r>
            <a:r>
              <a:rPr lang="ko-KR" altLang="en-US" dirty="0"/>
              <a:t>부모</a:t>
            </a:r>
            <a:r>
              <a:rPr lang="en-US" altLang="ko-KR" dirty="0"/>
              <a:t>)</a:t>
            </a:r>
            <a:r>
              <a:rPr lang="ko-KR" altLang="en-US" dirty="0"/>
              <a:t>에 </a:t>
            </a:r>
            <a:r>
              <a:rPr lang="ko-KR" altLang="en-US" dirty="0" err="1"/>
              <a:t>드래그하여</a:t>
            </a:r>
            <a:r>
              <a:rPr lang="ko-KR" altLang="en-US" dirty="0"/>
              <a:t> 계층구조 설정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4848381"/>
              </p:ext>
            </p:extLst>
          </p:nvPr>
        </p:nvGraphicFramePr>
        <p:xfrm>
          <a:off x="919024" y="3397196"/>
          <a:ext cx="321640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8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45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3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Object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속성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값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Cube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Position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3, 6, 0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Rotation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0, 0, 0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Scale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1, 1, 1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B9E5BEC8-200B-46DC-826C-80900E4E9413}"/>
              </a:ext>
            </a:extLst>
          </p:cNvPr>
          <p:cNvGrpSpPr/>
          <p:nvPr/>
        </p:nvGrpSpPr>
        <p:grpSpPr>
          <a:xfrm>
            <a:off x="919024" y="5478763"/>
            <a:ext cx="7416824" cy="974573"/>
            <a:chOff x="919024" y="5478763"/>
            <a:chExt cx="7416824" cy="974573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3"/>
            <a:srcRect l="46063" t="6601" b="80799"/>
            <a:stretch/>
          </p:blipFill>
          <p:spPr>
            <a:xfrm>
              <a:off x="919024" y="5478763"/>
              <a:ext cx="7416824" cy="974573"/>
            </a:xfrm>
            <a:prstGeom prst="rect">
              <a:avLst/>
            </a:prstGeom>
            <a:effectLst/>
          </p:spPr>
        </p:pic>
        <p:sp>
          <p:nvSpPr>
            <p:cNvPr id="7" name="모서리가 둥근 직사각형 6"/>
            <p:cNvSpPr/>
            <p:nvPr/>
          </p:nvSpPr>
          <p:spPr>
            <a:xfrm>
              <a:off x="7052021" y="6027794"/>
              <a:ext cx="647196" cy="17284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4F533B1-488C-4585-9B7A-0C5B9CDDB0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1923849"/>
              </p:ext>
            </p:extLst>
          </p:nvPr>
        </p:nvGraphicFramePr>
        <p:xfrm>
          <a:off x="4499992" y="3397196"/>
          <a:ext cx="324036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8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45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75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Object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속성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값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Sphere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Position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0, 6, 0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Rotation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0, 0, 0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Scale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1, 1, 1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1959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도형 11"/>
          <p:cNvSpPr>
            <a:spLocks noChangeAspect="1"/>
          </p:cNvSpPr>
          <p:nvPr/>
        </p:nvSpPr>
        <p:spPr>
          <a:xfrm>
            <a:off x="0" y="0"/>
            <a:ext cx="9144635" cy="6858635"/>
          </a:xfrm>
          <a:prstGeom prst="rect">
            <a:avLst/>
          </a:prstGeom>
          <a:gradFill rotWithShape="1"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4" name="그림 13" descr="C:/Users/airjung/AppData/Roaming/PolarisOffice/ETemp/11156_8184920/fImage51133239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0" y="0"/>
            <a:ext cx="9144635" cy="6858635"/>
          </a:xfrm>
          <a:prstGeom prst="rect">
            <a:avLst/>
          </a:prstGeom>
          <a:noFill/>
        </p:spPr>
      </p:pic>
      <p:sp>
        <p:nvSpPr>
          <p:cNvPr id="16" name="도형 15"/>
          <p:cNvSpPr>
            <a:spLocks noChangeAspect="1"/>
          </p:cNvSpPr>
          <p:nvPr/>
        </p:nvSpPr>
        <p:spPr>
          <a:xfrm>
            <a:off x="655320" y="-3810"/>
            <a:ext cx="7748905" cy="6875145"/>
          </a:xfrm>
          <a:custGeom>
            <a:avLst/>
            <a:gdLst>
              <a:gd name="TX0" fmla="*/ 2232159 w 7837717"/>
              <a:gd name="TY0" fmla="*/ 0 h 6858001"/>
              <a:gd name="TX1" fmla="*/ 5605557 w 7837717"/>
              <a:gd name="TY1" fmla="*/ 0 h 6858001"/>
              <a:gd name="TX2" fmla="*/ 5617845 w 7837717"/>
              <a:gd name="TY2" fmla="*/ 5384 h 6858001"/>
              <a:gd name="TX3" fmla="*/ 7837716 w 7837717"/>
              <a:gd name="TY3" fmla="*/ 3429000 h 6858001"/>
              <a:gd name="TX4" fmla="*/ 5617845 w 7837717"/>
              <a:gd name="TY4" fmla="*/ 6852616 h 6858001"/>
              <a:gd name="TX5" fmla="*/ 5605557 w 7837717"/>
              <a:gd name="TY5" fmla="*/ 6858000 h 6858001"/>
              <a:gd name="TX6" fmla="*/ 2232159 w 7837717"/>
              <a:gd name="TY6" fmla="*/ 6858000 h 6858001"/>
              <a:gd name="TX7" fmla="*/ 2219871 w 7837717"/>
              <a:gd name="TY7" fmla="*/ 6852616 h 6858001"/>
              <a:gd name="TX8" fmla="*/ 0 w 7837717"/>
              <a:gd name="TY8" fmla="*/ 3429000 h 6858001"/>
              <a:gd name="TX9" fmla="*/ 2219871 w 7837717"/>
              <a:gd name="TY9" fmla="*/ 5384 h 6858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7837717" h="6858001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 w="25400" cap="flat" cmpd="sng">
            <a:gradFill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그림 6" descr="C:/Users/airjung/AppData/Roaming/PolarisOffice/ETemp/11156_8184920/fImage196092241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18640" y="2487295"/>
            <a:ext cx="5422265" cy="1884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계층구조 프로그래밍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transform </a:t>
            </a:r>
            <a:r>
              <a:rPr lang="ko-KR" altLang="en-US" dirty="0"/>
              <a:t>이용</a:t>
            </a:r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endParaRPr lang="en-US" altLang="ko-KR" dirty="0"/>
          </a:p>
          <a:p>
            <a:pPr lvl="1"/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9248AF9-E3C5-4201-8853-7ED96DCFA06A}"/>
              </a:ext>
            </a:extLst>
          </p:cNvPr>
          <p:cNvGrpSpPr>
            <a:grpSpLocks noChangeAspect="1"/>
          </p:cNvGrpSpPr>
          <p:nvPr/>
        </p:nvGrpSpPr>
        <p:grpSpPr>
          <a:xfrm>
            <a:off x="323528" y="1953900"/>
            <a:ext cx="8496944" cy="4457108"/>
            <a:chOff x="3125099" y="1237092"/>
            <a:chExt cx="5825906" cy="3056004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/>
            <a:srcRect l="22438" t="29516" r="46850" b="45021"/>
            <a:stretch/>
          </p:blipFill>
          <p:spPr>
            <a:xfrm>
              <a:off x="3125099" y="1237092"/>
              <a:ext cx="5825906" cy="3056004"/>
            </a:xfrm>
            <a:prstGeom prst="rect">
              <a:avLst/>
            </a:prstGeom>
            <a:ln>
              <a:solidFill>
                <a:schemeClr val="accent1"/>
              </a:solidFill>
            </a:ln>
            <a:effectLst/>
          </p:spPr>
        </p:pic>
        <p:sp>
          <p:nvSpPr>
            <p:cNvPr id="5" name="모서리가 둥근 직사각형 6"/>
            <p:cNvSpPr/>
            <p:nvPr/>
          </p:nvSpPr>
          <p:spPr>
            <a:xfrm>
              <a:off x="5724128" y="2671637"/>
              <a:ext cx="2998453" cy="15902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모서리가 둥근 직사각형 6"/>
            <p:cNvSpPr/>
            <p:nvPr/>
          </p:nvSpPr>
          <p:spPr>
            <a:xfrm>
              <a:off x="3775682" y="2852936"/>
              <a:ext cx="2251407" cy="176511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0771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9468C-6A52-40F3-8257-06694F9D1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GameObject.Find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E6E1F6-BCF1-45BF-AC8D-32D675EAB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Hierarchy </a:t>
            </a:r>
            <a:r>
              <a:rPr lang="ko-KR" altLang="en-US" dirty="0"/>
              <a:t>탭의 모든 활성화된 물체 중에 검색</a:t>
            </a:r>
          </a:p>
          <a:p>
            <a:pPr lvl="1"/>
            <a:r>
              <a:rPr lang="ko-KR" altLang="en-US" dirty="0"/>
              <a:t>가장 최근에 추가된 물체부터</a:t>
            </a:r>
          </a:p>
          <a:p>
            <a:pPr lvl="1"/>
            <a:r>
              <a:rPr lang="ko-KR" altLang="en-US" dirty="0"/>
              <a:t>대소문자 구별</a:t>
            </a:r>
          </a:p>
          <a:p>
            <a:endParaRPr lang="en-US" altLang="ko-KR" dirty="0"/>
          </a:p>
          <a:p>
            <a:r>
              <a:rPr lang="en-US" altLang="ko-KR" dirty="0"/>
              <a:t>as </a:t>
            </a:r>
            <a:r>
              <a:rPr lang="en-US" altLang="ko-KR" dirty="0" err="1"/>
              <a:t>GameObject</a:t>
            </a:r>
            <a:endParaRPr lang="en-US" altLang="ko-KR" dirty="0"/>
          </a:p>
          <a:p>
            <a:pPr lvl="1"/>
            <a:r>
              <a:rPr lang="ko-KR" altLang="en-US" dirty="0"/>
              <a:t>찾은 대상을 </a:t>
            </a:r>
            <a:r>
              <a:rPr lang="en-US" altLang="ko-KR" dirty="0" err="1"/>
              <a:t>GameObject</a:t>
            </a:r>
            <a:r>
              <a:rPr lang="en-US" altLang="ko-KR" dirty="0"/>
              <a:t> </a:t>
            </a:r>
            <a:r>
              <a:rPr lang="ko-KR" altLang="en-US" dirty="0"/>
              <a:t>형식으로 반환</a:t>
            </a:r>
          </a:p>
          <a:p>
            <a:endParaRPr lang="en-US" altLang="ko-KR" dirty="0"/>
          </a:p>
          <a:p>
            <a:r>
              <a:rPr lang="ko-KR" altLang="en-US" dirty="0" err="1"/>
              <a:t>계산량이</a:t>
            </a:r>
            <a:r>
              <a:rPr lang="ko-KR" altLang="en-US" dirty="0"/>
              <a:t> 많음</a:t>
            </a:r>
            <a:endParaRPr lang="en-US" altLang="ko-KR" dirty="0"/>
          </a:p>
          <a:p>
            <a:pPr lvl="1"/>
            <a:r>
              <a:rPr lang="en-US" altLang="ko-KR" dirty="0"/>
              <a:t>Update()</a:t>
            </a:r>
            <a:r>
              <a:rPr lang="ko-KR" altLang="en-US" dirty="0"/>
              <a:t>에서 사용하는 것은 권장하지 않음</a:t>
            </a:r>
            <a:endParaRPr lang="en-US" altLang="ko-KR" dirty="0"/>
          </a:p>
          <a:p>
            <a:pPr lvl="1"/>
            <a:r>
              <a:rPr lang="en-US" altLang="ko-KR" dirty="0"/>
              <a:t>Start()</a:t>
            </a:r>
            <a:r>
              <a:rPr lang="ko-KR" altLang="en-US" dirty="0"/>
              <a:t>와 같은 함수에서 처음에만 수행하는 걸 추천</a:t>
            </a:r>
          </a:p>
        </p:txBody>
      </p:sp>
    </p:spTree>
    <p:extLst>
      <p:ext uri="{BB962C8B-B14F-4D97-AF65-F5344CB8AC3E}">
        <p14:creationId xmlns:p14="http://schemas.microsoft.com/office/powerpoint/2010/main" val="3924644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12FC13-B220-4C31-B2E6-FCF3AB0A6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Find()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ko-KR" altLang="en-US" dirty="0"/>
              <a:t>탐색 우선순위 확인 예제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D2C5C7-D2BC-4D47-A921-B039457F2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Cube</a:t>
            </a:r>
            <a:r>
              <a:rPr lang="ko-KR" altLang="en-US" dirty="0"/>
              <a:t>를 </a:t>
            </a:r>
            <a:r>
              <a:rPr lang="en-US" altLang="ko-KR" dirty="0"/>
              <a:t>3</a:t>
            </a:r>
            <a:r>
              <a:rPr lang="ko-KR" altLang="en-US" dirty="0"/>
              <a:t>개 생성 후 각각 크기를 다르게 배치</a:t>
            </a:r>
            <a:endParaRPr lang="en-US" altLang="ko-KR" dirty="0"/>
          </a:p>
          <a:p>
            <a:pPr lvl="1"/>
            <a:r>
              <a:rPr lang="ko-KR" altLang="en-US" dirty="0"/>
              <a:t>이름은 전부 </a:t>
            </a:r>
            <a:r>
              <a:rPr lang="en-US" altLang="ko-KR" dirty="0"/>
              <a:t>“Cube”</a:t>
            </a:r>
            <a:r>
              <a:rPr lang="ko-KR" altLang="en-US" dirty="0"/>
              <a:t>로 동일하게 유지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187CD65-81B1-47DE-BF09-E8FDBD545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2445160"/>
            <a:ext cx="5040560" cy="3936168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874039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Empty Object</a:t>
            </a:r>
            <a:r>
              <a:rPr lang="ko-KR" altLang="en-US" dirty="0"/>
              <a:t>를 이용한 그룹화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7165" r="46850" b="46611"/>
          <a:stretch/>
        </p:blipFill>
        <p:spPr>
          <a:xfrm>
            <a:off x="163097" y="1700808"/>
            <a:ext cx="8817806" cy="431364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207526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Prefab</a:t>
            </a:r>
            <a:r>
              <a:rPr lang="ko-KR" altLang="en-US" dirty="0"/>
              <a:t> 사용하기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243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  <a:scene3d>
          <a:camera prst="orthographicFront"/>
          <a:lightRig rig="threePt" dir="t"/>
        </a:scene3d>
        <a:sp3d>
          <a:bevelT/>
        </a:sp3d>
      </a:spPr>
      <a:bodyPr rtlCol="0" anchor="ctr"/>
      <a:lstStyle>
        <a:defPPr algn="ctr">
          <a:defRPr dirty="0" smtClean="0"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 anchorCtr="0">
        <a:spAutoFit/>
      </a:bodyPr>
      <a:lstStyle>
        <a:defPPr algn="ctr">
          <a:defRPr sz="1200" b="1" smtClean="0">
            <a:latin typeface="Trebuchet MS" panose="020B0603020202020204" pitchFamily="34" charset="0"/>
            <a:ea typeface="맑은 고딕" panose="020B050302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84239</TotalTime>
  <Words>1073</Words>
  <Application>Microsoft Office PowerPoint</Application>
  <PresentationFormat>화면 슬라이드 쇼(4:3)</PresentationFormat>
  <Paragraphs>287</Paragraphs>
  <Slides>40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8" baseType="lpstr">
      <vt:lpstr>Verdana</vt:lpstr>
      <vt:lpstr>Trebuchet MS</vt:lpstr>
      <vt:lpstr>굴림</vt:lpstr>
      <vt:lpstr>맑은 고딕</vt:lpstr>
      <vt:lpstr>Tahoma</vt:lpstr>
      <vt:lpstr>Arial</vt:lpstr>
      <vt:lpstr>Wingdings</vt:lpstr>
      <vt:lpstr>Office 테마</vt:lpstr>
      <vt:lpstr>Prefab, GUI, 장면 전환,  가벼운 게임 예제</vt:lpstr>
      <vt:lpstr>목차</vt:lpstr>
      <vt:lpstr>계층구조 설정</vt:lpstr>
      <vt:lpstr>계층구조의 의미</vt:lpstr>
      <vt:lpstr>계층구조 프로그래밍</vt:lpstr>
      <vt:lpstr>GameObject.Find()</vt:lpstr>
      <vt:lpstr>Find()의 탐색 우선순위 확인 예제</vt:lpstr>
      <vt:lpstr>Empty Object를 이용한 그룹화</vt:lpstr>
      <vt:lpstr>Prefab 사용하기</vt:lpstr>
      <vt:lpstr>Prefab</vt:lpstr>
      <vt:lpstr>Prefab 생성 예제</vt:lpstr>
      <vt:lpstr>‘Original Prefab’ vs. ‘Prefab Variant’</vt:lpstr>
      <vt:lpstr>Scene에 Prefab 배치</vt:lpstr>
      <vt:lpstr>Prefab과 배치된 Prefab 사본과의 관계</vt:lpstr>
      <vt:lpstr>Prefab을 프로그래밍으로 배치</vt:lpstr>
      <vt:lpstr>Prefab을 이용한 게임 Object 배치 응용</vt:lpstr>
      <vt:lpstr>효과음 추가</vt:lpstr>
      <vt:lpstr>효과음 추가 결과</vt:lpstr>
      <vt:lpstr>2D로 GUI 표현하기</vt:lpstr>
      <vt:lpstr>OnGUI()</vt:lpstr>
      <vt:lpstr>실행 화면</vt:lpstr>
      <vt:lpstr>장면 전환</vt:lpstr>
      <vt:lpstr>장면 전환 준비</vt:lpstr>
      <vt:lpstr>SceneManager.LoadScene (scene_name/scene_index, mode)</vt:lpstr>
      <vt:lpstr>Build Settings</vt:lpstr>
      <vt:lpstr>과제 #4: 물체 충돌과 장면 전환</vt:lpstr>
      <vt:lpstr>과제 #4: 물체 충돌과 장면 전환</vt:lpstr>
      <vt:lpstr>가벼운 게임 예제</vt:lpstr>
      <vt:lpstr>간단한 게임 기획</vt:lpstr>
      <vt:lpstr>공간 디자인</vt:lpstr>
      <vt:lpstr>공간 디자인 결과</vt:lpstr>
      <vt:lpstr>발판과 목표 지점 생성</vt:lpstr>
      <vt:lpstr>발판과 목표 지점 생성 결과</vt:lpstr>
      <vt:lpstr>player_ctrl.cs</vt:lpstr>
      <vt:lpstr>player_control.cs 동작</vt:lpstr>
      <vt:lpstr>goal_ctrl.cs</vt:lpstr>
      <vt:lpstr>Goal에 도착했을 때 멈춤</vt:lpstr>
      <vt:lpstr>과제 #5: 레벨 디자인</vt:lpstr>
      <vt:lpstr>과제 #5: 레벨 디자인</vt:lpstr>
      <vt:lpstr>PowerPoint 프레젠테이션</vt:lpstr>
    </vt:vector>
  </TitlesOfParts>
  <Company>KUCG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Neary Kam</dc:creator>
  <cp:lastModifiedBy>airjung</cp:lastModifiedBy>
  <cp:revision>3436</cp:revision>
  <cp:lastPrinted>2015-07-22T04:24:45Z</cp:lastPrinted>
  <dcterms:created xsi:type="dcterms:W3CDTF">2009-01-13T03:03:42Z</dcterms:created>
  <dcterms:modified xsi:type="dcterms:W3CDTF">2020-09-24T13:23:20Z</dcterms:modified>
</cp:coreProperties>
</file>

<file path=docProps/thumbnail.jpeg>
</file>